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9" r:id="rId2"/>
    <p:sldId id="348" r:id="rId3"/>
    <p:sldId id="336" r:id="rId4"/>
    <p:sldId id="392" r:id="rId5"/>
    <p:sldId id="335" r:id="rId6"/>
    <p:sldId id="393" r:id="rId7"/>
    <p:sldId id="349" r:id="rId8"/>
    <p:sldId id="338" r:id="rId9"/>
    <p:sldId id="339" r:id="rId10"/>
    <p:sldId id="350" r:id="rId11"/>
    <p:sldId id="337" r:id="rId12"/>
    <p:sldId id="341" r:id="rId13"/>
    <p:sldId id="302" r:id="rId14"/>
    <p:sldId id="340" r:id="rId15"/>
    <p:sldId id="342" r:id="rId16"/>
    <p:sldId id="343" r:id="rId17"/>
    <p:sldId id="344" r:id="rId18"/>
    <p:sldId id="345" r:id="rId19"/>
    <p:sldId id="304" r:id="rId20"/>
    <p:sldId id="389" r:id="rId21"/>
    <p:sldId id="390" r:id="rId22"/>
    <p:sldId id="391" r:id="rId23"/>
    <p:sldId id="351" r:id="rId24"/>
    <p:sldId id="346" r:id="rId25"/>
    <p:sldId id="347" r:id="rId26"/>
    <p:sldId id="352" r:id="rId27"/>
    <p:sldId id="353" r:id="rId28"/>
    <p:sldId id="362" r:id="rId29"/>
    <p:sldId id="361" r:id="rId30"/>
    <p:sldId id="357" r:id="rId31"/>
    <p:sldId id="364" r:id="rId32"/>
    <p:sldId id="363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88" r:id="rId43"/>
    <p:sldId id="394" r:id="rId44"/>
    <p:sldId id="387" r:id="rId45"/>
  </p:sldIdLst>
  <p:sldSz cx="9144000" cy="6858000" type="screen4x3"/>
  <p:notesSz cx="6858000" cy="9144000"/>
  <p:defaultTextStyle>
    <a:defPPr>
      <a:defRPr lang="en-US"/>
    </a:defPPr>
    <a:lvl1pPr marL="216000" indent="-216000" algn="l" defTabSz="914400" rtl="0" eaLnBrk="1" latinLnBrk="0" hangingPunct="1">
      <a:lnSpc>
        <a:spcPct val="104000"/>
      </a:lnSpc>
      <a:spcBef>
        <a:spcPts val="0"/>
      </a:spcBef>
      <a:spcAft>
        <a:spcPts val="300"/>
      </a:spcAft>
      <a:buClr>
        <a:schemeClr val="accent3"/>
      </a:buClr>
      <a:buFont typeface="Verdana" panose="020B0604030504040204" pitchFamily="34" charset="0"/>
      <a:buChar char="•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32000" indent="-216000" algn="l" defTabSz="914400" rtl="0" eaLnBrk="1" latinLnBrk="0" hangingPunct="1">
      <a:lnSpc>
        <a:spcPct val="104000"/>
      </a:lnSpc>
      <a:spcBef>
        <a:spcPts val="0"/>
      </a:spcBef>
      <a:spcAft>
        <a:spcPts val="300"/>
      </a:spcAft>
      <a:buClr>
        <a:schemeClr val="accent3"/>
      </a:buClr>
      <a:buFont typeface="Verdana" panose="020B0604030504040204" pitchFamily="34" charset="0"/>
      <a:buChar char="•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0" indent="0" algn="l" defTabSz="914400" rtl="0" eaLnBrk="1" latinLnBrk="0" hangingPunct="1">
      <a:lnSpc>
        <a:spcPct val="100000"/>
      </a:lnSpc>
      <a:spcBef>
        <a:spcPts val="0"/>
      </a:spcBef>
      <a:spcAft>
        <a:spcPts val="600"/>
      </a:spcAft>
      <a:buFont typeface="Calibri" panose="020F0502020204030204" pitchFamily="34" charset="0"/>
      <a:buChar char="​"/>
      <a:defRPr sz="1600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0" indent="0" algn="l" defTabSz="914400" rtl="0" eaLnBrk="1" latinLnBrk="0" hangingPunct="1">
      <a:lnSpc>
        <a:spcPct val="104000"/>
      </a:lnSpc>
      <a:spcBef>
        <a:spcPts val="600"/>
      </a:spcBef>
      <a:spcAft>
        <a:spcPts val="0"/>
      </a:spcAft>
      <a:buFont typeface="Calibri" panose="020F0502020204030204" pitchFamily="34" charset="0"/>
      <a:buChar char="​"/>
      <a:defRPr sz="16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0" indent="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Font typeface="Calibri" panose="020F0502020204030204" pitchFamily="34" charset="0"/>
      <a:buChar char="​"/>
      <a:defRPr sz="24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0" indent="0" algn="l" defTabSz="914400" rtl="0" eaLnBrk="1" latinLnBrk="0" hangingPunct="1">
      <a:lnSpc>
        <a:spcPct val="100000"/>
      </a:lnSpc>
      <a:spcBef>
        <a:spcPts val="0"/>
      </a:spcBef>
      <a:buFont typeface="Calibri" panose="020F0502020204030204" pitchFamily="34" charset="0"/>
      <a:buChar char="​"/>
      <a:defRPr sz="4600" b="1" kern="120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6pPr>
    <a:lvl7pPr marL="0" indent="0" algn="l" defTabSz="914400" rtl="0" eaLnBrk="1" latinLnBrk="0" hangingPunct="1">
      <a:lnSpc>
        <a:spcPct val="100000"/>
      </a:lnSpc>
      <a:spcBef>
        <a:spcPts val="0"/>
      </a:spcBef>
      <a:buFont typeface="Calibri" panose="020F0502020204030204" pitchFamily="34" charset="0"/>
      <a:buChar char="​"/>
      <a:defRPr sz="10000" b="1" kern="1200" baseline="0">
        <a:solidFill>
          <a:schemeClr val="tx2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7pPr>
    <a:lvl8pPr marL="0" indent="0" algn="l" defTabSz="914400" rtl="0" eaLnBrk="1" latinLnBrk="0" hangingPunct="1">
      <a:lnSpc>
        <a:spcPct val="100000"/>
      </a:lnSpc>
      <a:spcBef>
        <a:spcPts val="0"/>
      </a:spcBef>
      <a:spcAft>
        <a:spcPts val="300"/>
      </a:spcAft>
      <a:buFont typeface="Calibri" panose="020F0502020204030204" pitchFamily="34" charset="0"/>
      <a:buChar char="​"/>
      <a:defRPr sz="950" kern="1200">
        <a:solidFill>
          <a:srgbClr val="7C6E64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8pPr>
    <a:lvl9pPr marL="0" indent="0" algn="l" defTabSz="914400" rtl="0" eaLnBrk="1" latinLnBrk="0" hangingPunct="1">
      <a:lnSpc>
        <a:spcPct val="100000"/>
      </a:lnSpc>
      <a:spcBef>
        <a:spcPts val="0"/>
      </a:spcBef>
      <a:spcAft>
        <a:spcPts val="300"/>
      </a:spcAft>
      <a:buFont typeface="Calibri" panose="020F0502020204030204" pitchFamily="34" charset="0"/>
      <a:buChar char="​"/>
      <a:defRPr sz="950" b="1" kern="1200" baseline="0">
        <a:solidFill>
          <a:srgbClr val="7C6E64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A4A3A4"/>
          </p15:clr>
        </p15:guide>
        <p15:guide id="2" pos="1144">
          <p15:clr>
            <a:srgbClr val="A4A3A4"/>
          </p15:clr>
        </p15:guide>
        <p15:guide id="3" pos="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7" autoAdjust="0"/>
    <p:restoredTop sz="85643" autoAdjust="0"/>
  </p:normalViewPr>
  <p:slideViewPr>
    <p:cSldViewPr snapToGrid="0" showGuides="1">
      <p:cViewPr varScale="1">
        <p:scale>
          <a:sx n="59" d="100"/>
          <a:sy n="59" d="100"/>
        </p:scale>
        <p:origin x="1576" y="28"/>
      </p:cViewPr>
      <p:guideLst>
        <p:guide orient="horz" pos="566"/>
        <p:guide pos="1144"/>
        <p:guide pos="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ifs01\ldrev\Psykofysiologi\Personer\AHG\Formidling%20og%20henvendelser\FOREDRAG\Kurver%20af%20rytm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mifs01\ldrev\Psykofysiologi\Personer\AHG\Formidling%20og%20henvendelser\FOREDRAG\Kurver%20af%20rytm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ifs01\ldrev\Psykofysiologi\Personer\AHG\Formidling%20og%20henvendelser\FOREDRAG\Kurver%20af%20rytm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'Ark1'!$K$3:$K$28</c:f>
                <c:numCache>
                  <c:formatCode>General</c:formatCode>
                  <c:ptCount val="26"/>
                  <c:pt idx="0">
                    <c:v>0.72</c:v>
                  </c:pt>
                  <c:pt idx="1">
                    <c:v>0.78</c:v>
                  </c:pt>
                  <c:pt idx="2">
                    <c:v>0.49999999999999989</c:v>
                  </c:pt>
                  <c:pt idx="3">
                    <c:v>0.84000000000000008</c:v>
                  </c:pt>
                  <c:pt idx="4">
                    <c:v>1.4200000000000002</c:v>
                  </c:pt>
                  <c:pt idx="5">
                    <c:v>0.71000000000000008</c:v>
                  </c:pt>
                  <c:pt idx="6">
                    <c:v>0.12000000000000011</c:v>
                  </c:pt>
                  <c:pt idx="7">
                    <c:v>0.39000000000000012</c:v>
                  </c:pt>
                  <c:pt idx="8">
                    <c:v>5.9999999999999831E-2</c:v>
                  </c:pt>
                  <c:pt idx="9">
                    <c:v>6.999999999999984E-2</c:v>
                  </c:pt>
                  <c:pt idx="10">
                    <c:v>2.6899999999999995</c:v>
                  </c:pt>
                  <c:pt idx="11">
                    <c:v>0.73</c:v>
                  </c:pt>
                  <c:pt idx="12">
                    <c:v>1.9299999999999997</c:v>
                  </c:pt>
                  <c:pt idx="13">
                    <c:v>1.6500000000000001</c:v>
                  </c:pt>
                  <c:pt idx="14">
                    <c:v>0.1399999999999999</c:v>
                  </c:pt>
                  <c:pt idx="15">
                    <c:v>0.41999999999999993</c:v>
                  </c:pt>
                  <c:pt idx="16">
                    <c:v>0.15999999999999992</c:v>
                  </c:pt>
                  <c:pt idx="17">
                    <c:v>0.17999999999999994</c:v>
                  </c:pt>
                  <c:pt idx="18">
                    <c:v>0.28000000000000003</c:v>
                  </c:pt>
                  <c:pt idx="19">
                    <c:v>0.55000000000000004</c:v>
                  </c:pt>
                  <c:pt idx="20">
                    <c:v>0.38</c:v>
                  </c:pt>
                  <c:pt idx="21">
                    <c:v>0.25</c:v>
                  </c:pt>
                  <c:pt idx="22">
                    <c:v>0.34000000000000008</c:v>
                  </c:pt>
                  <c:pt idx="23">
                    <c:v>0.31000000000000005</c:v>
                  </c:pt>
                  <c:pt idx="24">
                    <c:v>0.16999999999999993</c:v>
                  </c:pt>
                  <c:pt idx="25">
                    <c:v>5.9999999999999831E-2</c:v>
                  </c:pt>
                </c:numCache>
              </c:numRef>
            </c:plus>
            <c:minus>
              <c:numRef>
                <c:f>'Ark1'!$J$3:$J$28</c:f>
                <c:numCache>
                  <c:formatCode>General</c:formatCode>
                  <c:ptCount val="26"/>
                  <c:pt idx="0">
                    <c:v>0.45999999999999996</c:v>
                  </c:pt>
                  <c:pt idx="1">
                    <c:v>0.45000000000000007</c:v>
                  </c:pt>
                  <c:pt idx="2">
                    <c:v>0.29000000000000004</c:v>
                  </c:pt>
                  <c:pt idx="3">
                    <c:v>0.45999999999999996</c:v>
                  </c:pt>
                  <c:pt idx="4">
                    <c:v>0.80999999999999983</c:v>
                  </c:pt>
                  <c:pt idx="5">
                    <c:v>0.4</c:v>
                  </c:pt>
                  <c:pt idx="6">
                    <c:v>0.10999999999999999</c:v>
                  </c:pt>
                  <c:pt idx="7">
                    <c:v>0.28000000000000003</c:v>
                  </c:pt>
                  <c:pt idx="8">
                    <c:v>7.0000000000000062E-2</c:v>
                  </c:pt>
                  <c:pt idx="9">
                    <c:v>6.0000000000000053E-2</c:v>
                  </c:pt>
                  <c:pt idx="10">
                    <c:v>0.79</c:v>
                  </c:pt>
                  <c:pt idx="11">
                    <c:v>0.42000000000000004</c:v>
                  </c:pt>
                  <c:pt idx="12">
                    <c:v>1.07</c:v>
                  </c:pt>
                  <c:pt idx="13">
                    <c:v>0.49</c:v>
                  </c:pt>
                  <c:pt idx="14">
                    <c:v>0.12000000000000011</c:v>
                  </c:pt>
                  <c:pt idx="15">
                    <c:v>0.31999999999999995</c:v>
                  </c:pt>
                  <c:pt idx="16">
                    <c:v>0.1399999999999999</c:v>
                  </c:pt>
                  <c:pt idx="17">
                    <c:v>0.15999999999999992</c:v>
                  </c:pt>
                  <c:pt idx="18">
                    <c:v>0.21999999999999997</c:v>
                  </c:pt>
                  <c:pt idx="19">
                    <c:v>0.36999999999999988</c:v>
                  </c:pt>
                  <c:pt idx="20">
                    <c:v>0.24000000000000005</c:v>
                  </c:pt>
                  <c:pt idx="21">
                    <c:v>0.19999999999999996</c:v>
                  </c:pt>
                  <c:pt idx="22">
                    <c:v>0.27</c:v>
                  </c:pt>
                  <c:pt idx="23">
                    <c:v>0.24</c:v>
                  </c:pt>
                  <c:pt idx="24">
                    <c:v>0.15000000000000002</c:v>
                  </c:pt>
                  <c:pt idx="25">
                    <c:v>6.0000000000000053E-2</c:v>
                  </c:pt>
                </c:numCache>
              </c:numRef>
            </c:minus>
          </c:errBars>
          <c:cat>
            <c:strRef>
              <c:f>'Ark1'!$A$3:$A$28</c:f>
              <c:strCache>
                <c:ptCount val="26"/>
                <c:pt idx="0">
                  <c:v>Tsubono</c:v>
                </c:pt>
                <c:pt idx="1">
                  <c:v>Ruigomez</c:v>
                </c:pt>
                <c:pt idx="2">
                  <c:v>Ruigomez</c:v>
                </c:pt>
                <c:pt idx="3">
                  <c:v>Gale</c:v>
                </c:pt>
                <c:pt idx="4">
                  <c:v>Kojima</c:v>
                </c:pt>
                <c:pt idx="5">
                  <c:v>Kojima</c:v>
                </c:pt>
                <c:pt idx="6">
                  <c:v>Heslop</c:v>
                </c:pt>
                <c:pt idx="7">
                  <c:v>Heslop</c:v>
                </c:pt>
                <c:pt idx="8">
                  <c:v>Kripke</c:v>
                </c:pt>
                <c:pt idx="9">
                  <c:v>Kripke</c:v>
                </c:pt>
                <c:pt idx="10">
                  <c:v>Mallon</c:v>
                </c:pt>
                <c:pt idx="11">
                  <c:v>Mallon</c:v>
                </c:pt>
                <c:pt idx="12">
                  <c:v>Amagai</c:v>
                </c:pt>
                <c:pt idx="13">
                  <c:v>Amagai</c:v>
                </c:pt>
                <c:pt idx="14">
                  <c:v>Patel</c:v>
                </c:pt>
                <c:pt idx="15">
                  <c:v>Ferrie</c:v>
                </c:pt>
                <c:pt idx="16">
                  <c:v>Hublin</c:v>
                </c:pt>
                <c:pt idx="17">
                  <c:v>Hublin</c:v>
                </c:pt>
                <c:pt idx="18">
                  <c:v>Lan</c:v>
                </c:pt>
                <c:pt idx="19">
                  <c:v>Lan</c:v>
                </c:pt>
                <c:pt idx="20">
                  <c:v>Gangwisch</c:v>
                </c:pt>
                <c:pt idx="21">
                  <c:v>Gangwisch</c:v>
                </c:pt>
                <c:pt idx="22">
                  <c:v>Ikehara</c:v>
                </c:pt>
                <c:pt idx="23">
                  <c:v>Ikehara</c:v>
                </c:pt>
                <c:pt idx="24">
                  <c:v>Stone</c:v>
                </c:pt>
                <c:pt idx="25">
                  <c:v>Combined</c:v>
                </c:pt>
              </c:strCache>
            </c:strRef>
          </c:cat>
          <c:val>
            <c:numRef>
              <c:f>'Ark1'!$F$3:$F$28</c:f>
              <c:numCache>
                <c:formatCode>General</c:formatCode>
                <c:ptCount val="26"/>
                <c:pt idx="0">
                  <c:v>1.26</c:v>
                </c:pt>
                <c:pt idx="1">
                  <c:v>1.06</c:v>
                </c:pt>
                <c:pt idx="2">
                  <c:v>0.66</c:v>
                </c:pt>
                <c:pt idx="3">
                  <c:v>1</c:v>
                </c:pt>
                <c:pt idx="4">
                  <c:v>1.93</c:v>
                </c:pt>
                <c:pt idx="5">
                  <c:v>0.9</c:v>
                </c:pt>
                <c:pt idx="6">
                  <c:v>1</c:v>
                </c:pt>
                <c:pt idx="7">
                  <c:v>0.98</c:v>
                </c:pt>
                <c:pt idx="8">
                  <c:v>1.1100000000000001</c:v>
                </c:pt>
                <c:pt idx="9">
                  <c:v>1.07</c:v>
                </c:pt>
                <c:pt idx="10">
                  <c:v>1.1100000000000001</c:v>
                </c:pt>
                <c:pt idx="11">
                  <c:v>1</c:v>
                </c:pt>
                <c:pt idx="12">
                  <c:v>2.41</c:v>
                </c:pt>
                <c:pt idx="13">
                  <c:v>0.7</c:v>
                </c:pt>
                <c:pt idx="14">
                  <c:v>1.08</c:v>
                </c:pt>
                <c:pt idx="15">
                  <c:v>1.25</c:v>
                </c:pt>
                <c:pt idx="16">
                  <c:v>1.26</c:v>
                </c:pt>
                <c:pt idx="17">
                  <c:v>1.21</c:v>
                </c:pt>
                <c:pt idx="18">
                  <c:v>0.98</c:v>
                </c:pt>
                <c:pt idx="19">
                  <c:v>1.1399999999999999</c:v>
                </c:pt>
                <c:pt idx="20">
                  <c:v>0.67</c:v>
                </c:pt>
                <c:pt idx="21">
                  <c:v>1.27</c:v>
                </c:pt>
                <c:pt idx="22">
                  <c:v>1.28</c:v>
                </c:pt>
                <c:pt idx="23">
                  <c:v>1.28</c:v>
                </c:pt>
                <c:pt idx="24">
                  <c:v>1.02</c:v>
                </c:pt>
                <c:pt idx="25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3-49C6-93BB-8248093D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49152"/>
        <c:axId val="150450944"/>
      </c:barChart>
      <c:catAx>
        <c:axId val="15044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da-DK"/>
          </a:p>
        </c:txPr>
        <c:crossAx val="150450944"/>
        <c:crosses val="autoZero"/>
        <c:auto val="1"/>
        <c:lblAlgn val="ctr"/>
        <c:lblOffset val="100"/>
        <c:noMultiLvlLbl val="0"/>
      </c:catAx>
      <c:valAx>
        <c:axId val="150450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44915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fase'!$C$2:$C$22</c:f>
              <c:numCache>
                <c:formatCode>General</c:formatCode>
                <c:ptCount val="21"/>
                <c:pt idx="0">
                  <c:v>0</c:v>
                </c:pt>
                <c:pt idx="1">
                  <c:v>0.49999999999999994</c:v>
                </c:pt>
                <c:pt idx="2">
                  <c:v>0.8660254037844386</c:v>
                </c:pt>
                <c:pt idx="3">
                  <c:v>1</c:v>
                </c:pt>
                <c:pt idx="4">
                  <c:v>0.86602540378443871</c:v>
                </c:pt>
                <c:pt idx="5">
                  <c:v>0.49999999999999994</c:v>
                </c:pt>
                <c:pt idx="6">
                  <c:v>1.22514845490862E-16</c:v>
                </c:pt>
                <c:pt idx="7">
                  <c:v>-0.50000000000000011</c:v>
                </c:pt>
                <c:pt idx="8">
                  <c:v>-0.86602540378443837</c:v>
                </c:pt>
                <c:pt idx="9">
                  <c:v>-1</c:v>
                </c:pt>
                <c:pt idx="10">
                  <c:v>-0.8660254037844386</c:v>
                </c:pt>
                <c:pt idx="11">
                  <c:v>-0.50000000000000044</c:v>
                </c:pt>
                <c:pt idx="12">
                  <c:v>-2.45029690981724E-16</c:v>
                </c:pt>
                <c:pt idx="13">
                  <c:v>0.5</c:v>
                </c:pt>
                <c:pt idx="14">
                  <c:v>0.86602540378443882</c:v>
                </c:pt>
                <c:pt idx="15">
                  <c:v>1</c:v>
                </c:pt>
                <c:pt idx="16">
                  <c:v>0.86602540378443915</c:v>
                </c:pt>
                <c:pt idx="17">
                  <c:v>0.49999999999999978</c:v>
                </c:pt>
                <c:pt idx="18">
                  <c:v>3.67544536472586E-16</c:v>
                </c:pt>
                <c:pt idx="19">
                  <c:v>-0.49999999999999917</c:v>
                </c:pt>
                <c:pt idx="20">
                  <c:v>-0.86602540378443871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C5-4349-97B8-81D2D4BBB5E4}"/>
            </c:ext>
          </c:extLst>
        </c:ser>
        <c:ser>
          <c:idx val="1"/>
          <c:order val="1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fase'!$D$2:$D$22</c:f>
              <c:numCache>
                <c:formatCode>General</c:formatCode>
                <c:ptCount val="21"/>
                <c:pt idx="0">
                  <c:v>0</c:v>
                </c:pt>
                <c:pt idx="1">
                  <c:v>0.24999999999999997</c:v>
                </c:pt>
                <c:pt idx="2">
                  <c:v>0.4330127018922193</c:v>
                </c:pt>
                <c:pt idx="3">
                  <c:v>0.5</c:v>
                </c:pt>
                <c:pt idx="4">
                  <c:v>0.43301270189221935</c:v>
                </c:pt>
                <c:pt idx="5">
                  <c:v>0.24999999999999997</c:v>
                </c:pt>
                <c:pt idx="6">
                  <c:v>6.1257422745431001E-17</c:v>
                </c:pt>
                <c:pt idx="7">
                  <c:v>-0.25000000000000006</c:v>
                </c:pt>
                <c:pt idx="8">
                  <c:v>-0.43301270189221919</c:v>
                </c:pt>
                <c:pt idx="9">
                  <c:v>-0.5</c:v>
                </c:pt>
                <c:pt idx="10">
                  <c:v>-0.4330127018922193</c:v>
                </c:pt>
                <c:pt idx="11">
                  <c:v>-0.25000000000000022</c:v>
                </c:pt>
                <c:pt idx="12">
                  <c:v>-1.22514845490862E-16</c:v>
                </c:pt>
                <c:pt idx="13">
                  <c:v>0.25</c:v>
                </c:pt>
                <c:pt idx="14">
                  <c:v>0.43301270189221941</c:v>
                </c:pt>
                <c:pt idx="15">
                  <c:v>0.5</c:v>
                </c:pt>
                <c:pt idx="16">
                  <c:v>0.43301270189221958</c:v>
                </c:pt>
                <c:pt idx="17">
                  <c:v>0.24999999999999989</c:v>
                </c:pt>
                <c:pt idx="18">
                  <c:v>1.83772268236293E-16</c:v>
                </c:pt>
                <c:pt idx="19">
                  <c:v>-0.24999999999999958</c:v>
                </c:pt>
                <c:pt idx="20">
                  <c:v>-0.43301270189221935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EC5-4349-97B8-81D2D4BBB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68768"/>
        <c:axId val="102370304"/>
      </c:scatterChart>
      <c:valAx>
        <c:axId val="10236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370304"/>
        <c:crosses val="autoZero"/>
        <c:crossBetween val="midCat"/>
      </c:valAx>
      <c:valAx>
        <c:axId val="1023703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2368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736680511897666E-2"/>
          <c:y val="6.2620423892100194E-2"/>
          <c:w val="0.91272412859228147"/>
          <c:h val="0.8940269749518304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fase'!$C$2:$C$22</c:f>
              <c:numCache>
                <c:formatCode>General</c:formatCode>
                <c:ptCount val="21"/>
                <c:pt idx="0">
                  <c:v>0</c:v>
                </c:pt>
                <c:pt idx="1">
                  <c:v>0.49999999999999994</c:v>
                </c:pt>
                <c:pt idx="2">
                  <c:v>0.8660254037844386</c:v>
                </c:pt>
                <c:pt idx="3">
                  <c:v>1</c:v>
                </c:pt>
                <c:pt idx="4">
                  <c:v>0.86602540378443871</c:v>
                </c:pt>
                <c:pt idx="5">
                  <c:v>0.49999999999999994</c:v>
                </c:pt>
                <c:pt idx="6">
                  <c:v>1.22514845490862E-16</c:v>
                </c:pt>
                <c:pt idx="7">
                  <c:v>-0.50000000000000011</c:v>
                </c:pt>
                <c:pt idx="8">
                  <c:v>-0.86602540378443837</c:v>
                </c:pt>
                <c:pt idx="9">
                  <c:v>-1</c:v>
                </c:pt>
                <c:pt idx="10">
                  <c:v>-0.8660254037844386</c:v>
                </c:pt>
                <c:pt idx="11">
                  <c:v>-0.50000000000000044</c:v>
                </c:pt>
                <c:pt idx="12">
                  <c:v>-2.45029690981724E-16</c:v>
                </c:pt>
                <c:pt idx="13">
                  <c:v>0.5</c:v>
                </c:pt>
                <c:pt idx="14">
                  <c:v>0.86602540378443882</c:v>
                </c:pt>
                <c:pt idx="15">
                  <c:v>1</c:v>
                </c:pt>
                <c:pt idx="16">
                  <c:v>0.86602540378443915</c:v>
                </c:pt>
                <c:pt idx="17">
                  <c:v>0.49999999999999978</c:v>
                </c:pt>
                <c:pt idx="18">
                  <c:v>3.67544536472586E-16</c:v>
                </c:pt>
                <c:pt idx="19">
                  <c:v>-0.49999999999999917</c:v>
                </c:pt>
                <c:pt idx="20">
                  <c:v>-0.86602540378443871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6A-414B-A030-FF654799F343}"/>
            </c:ext>
          </c:extLst>
        </c:ser>
        <c:ser>
          <c:idx val="2"/>
          <c:order val="1"/>
          <c:spPr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fase'!$E$2:$E$22</c:f>
              <c:numCache>
                <c:formatCode>General</c:formatCode>
                <c:ptCount val="21"/>
                <c:pt idx="0">
                  <c:v>-0.64421768723769102</c:v>
                </c:pt>
                <c:pt idx="1">
                  <c:v>-0.17548778907285439</c:v>
                </c:pt>
                <c:pt idx="2">
                  <c:v>0.34026392045557674</c:v>
                </c:pt>
                <c:pt idx="3">
                  <c:v>0.76484218728448838</c:v>
                </c:pt>
                <c:pt idx="4">
                  <c:v>0.98448160769326787</c:v>
                </c:pt>
                <c:pt idx="5">
                  <c:v>0.94032997635734283</c:v>
                </c:pt>
                <c:pt idx="6">
                  <c:v>0.64421768723769124</c:v>
                </c:pt>
                <c:pt idx="7">
                  <c:v>0.17548778907285442</c:v>
                </c:pt>
                <c:pt idx="8">
                  <c:v>-0.34026392045557619</c:v>
                </c:pt>
                <c:pt idx="9">
                  <c:v>-0.76484218728448816</c:v>
                </c:pt>
                <c:pt idx="10">
                  <c:v>-0.98448160769326787</c:v>
                </c:pt>
                <c:pt idx="11">
                  <c:v>-0.94032997635734306</c:v>
                </c:pt>
                <c:pt idx="12">
                  <c:v>-0.64421768723769135</c:v>
                </c:pt>
                <c:pt idx="13">
                  <c:v>-0.17548778907285453</c:v>
                </c:pt>
                <c:pt idx="14">
                  <c:v>0.34026392045557691</c:v>
                </c:pt>
                <c:pt idx="15">
                  <c:v>0.76484218728448816</c:v>
                </c:pt>
                <c:pt idx="16">
                  <c:v>0.98448160769326765</c:v>
                </c:pt>
                <c:pt idx="17">
                  <c:v>0.9403299763573425</c:v>
                </c:pt>
                <c:pt idx="18">
                  <c:v>0.64421768723769079</c:v>
                </c:pt>
                <c:pt idx="19">
                  <c:v>0.17548778907285464</c:v>
                </c:pt>
                <c:pt idx="20">
                  <c:v>-0.34026392045557763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6A-414B-A030-FF654799F343}"/>
            </c:ext>
          </c:extLst>
        </c:ser>
        <c:ser>
          <c:idx val="3"/>
          <c:order val="2"/>
          <c:spPr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fase'!$F$2:$F$22</c:f>
              <c:numCache>
                <c:formatCode>General</c:formatCode>
                <c:ptCount val="21"/>
                <c:pt idx="0">
                  <c:v>-0.98544972998846014</c:v>
                </c:pt>
                <c:pt idx="1">
                  <c:v>-0.76844092887240179</c:v>
                </c:pt>
                <c:pt idx="2">
                  <c:v>-0.34552900143396159</c:v>
                </c:pt>
                <c:pt idx="3">
                  <c:v>0.16996714290024095</c:v>
                </c:pt>
                <c:pt idx="4">
                  <c:v>0.63992072855449855</c:v>
                </c:pt>
                <c:pt idx="5">
                  <c:v>0.93840807177264274</c:v>
                </c:pt>
                <c:pt idx="6">
                  <c:v>0.98544972998846014</c:v>
                </c:pt>
                <c:pt idx="7">
                  <c:v>0.76844092887240167</c:v>
                </c:pt>
                <c:pt idx="8">
                  <c:v>0.34552900143396187</c:v>
                </c:pt>
                <c:pt idx="9">
                  <c:v>-0.16996714290024084</c:v>
                </c:pt>
                <c:pt idx="10">
                  <c:v>-0.63992072855449877</c:v>
                </c:pt>
                <c:pt idx="11">
                  <c:v>-0.93840807177264274</c:v>
                </c:pt>
                <c:pt idx="12">
                  <c:v>-0.98544972998846025</c:v>
                </c:pt>
                <c:pt idx="13">
                  <c:v>-0.76844092887240145</c:v>
                </c:pt>
                <c:pt idx="14">
                  <c:v>-0.34552900143396159</c:v>
                </c:pt>
                <c:pt idx="15">
                  <c:v>0.16996714290024029</c:v>
                </c:pt>
                <c:pt idx="16">
                  <c:v>0.63992072855449766</c:v>
                </c:pt>
                <c:pt idx="17">
                  <c:v>0.93840807177264274</c:v>
                </c:pt>
                <c:pt idx="18">
                  <c:v>0.98544972998846025</c:v>
                </c:pt>
                <c:pt idx="19">
                  <c:v>0.76844092887240267</c:v>
                </c:pt>
                <c:pt idx="20">
                  <c:v>0.3455290014339617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6A-414B-A030-FF654799F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14208"/>
        <c:axId val="102415744"/>
      </c:scatterChart>
      <c:valAx>
        <c:axId val="10241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15744"/>
        <c:crosses val="autoZero"/>
        <c:crossBetween val="midCat"/>
      </c:valAx>
      <c:valAx>
        <c:axId val="1024157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2414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'Amplitude og fase'!$A$2:$A$22</c:f>
              <c:numCache>
                <c:formatCode>General</c:formatCode>
                <c:ptCount val="2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</c:numCache>
            </c:numRef>
          </c:xVal>
          <c:yVal>
            <c:numRef>
              <c:f>'Amplitude og fase'!$C$2:$C$22</c:f>
              <c:numCache>
                <c:formatCode>General</c:formatCode>
                <c:ptCount val="21"/>
                <c:pt idx="0">
                  <c:v>0</c:v>
                </c:pt>
                <c:pt idx="1">
                  <c:v>0.49999999999999994</c:v>
                </c:pt>
                <c:pt idx="2">
                  <c:v>0.8660254037844386</c:v>
                </c:pt>
                <c:pt idx="3">
                  <c:v>1</c:v>
                </c:pt>
                <c:pt idx="4">
                  <c:v>0.86602540378443871</c:v>
                </c:pt>
                <c:pt idx="5">
                  <c:v>0.49999999999999994</c:v>
                </c:pt>
                <c:pt idx="6">
                  <c:v>1.22514845490862E-16</c:v>
                </c:pt>
                <c:pt idx="7">
                  <c:v>-0.50000000000000011</c:v>
                </c:pt>
                <c:pt idx="8">
                  <c:v>-0.86602540378443837</c:v>
                </c:pt>
                <c:pt idx="9">
                  <c:v>-1</c:v>
                </c:pt>
                <c:pt idx="10">
                  <c:v>-0.8660254037844386</c:v>
                </c:pt>
                <c:pt idx="11">
                  <c:v>-0.50000000000000044</c:v>
                </c:pt>
                <c:pt idx="12">
                  <c:v>-2.45029690981724E-16</c:v>
                </c:pt>
                <c:pt idx="13">
                  <c:v>0.5</c:v>
                </c:pt>
                <c:pt idx="14">
                  <c:v>0.86602540378443882</c:v>
                </c:pt>
                <c:pt idx="15">
                  <c:v>1</c:v>
                </c:pt>
                <c:pt idx="16">
                  <c:v>0.86602540378443915</c:v>
                </c:pt>
                <c:pt idx="17">
                  <c:v>0.49999999999999978</c:v>
                </c:pt>
                <c:pt idx="18">
                  <c:v>3.67544536472586E-16</c:v>
                </c:pt>
                <c:pt idx="19">
                  <c:v>-0.49999999999999917</c:v>
                </c:pt>
                <c:pt idx="20">
                  <c:v>-0.86602540378443871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19-4673-A8F0-2B32B8CD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04320"/>
        <c:axId val="102505856"/>
      </c:scatterChart>
      <c:valAx>
        <c:axId val="10250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505856"/>
        <c:crosses val="autoZero"/>
        <c:crossBetween val="midCat"/>
      </c:valAx>
      <c:valAx>
        <c:axId val="102505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25043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TST!$I$35</c:f>
              <c:strCache>
                <c:ptCount val="1"/>
                <c:pt idx="0">
                  <c:v>2+2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8C99A1">
                  <a:shade val="5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AC2327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A7-40AD-A3BF-72BB9F68E60A}"/>
              </c:ext>
            </c:extLst>
          </c:dPt>
          <c:cat>
            <c:strRef>
              <c:f>TST!$H$36:$H$37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TST!$I$36:$I$37</c:f>
              <c:numCache>
                <c:formatCode>0.0</c:formatCode>
                <c:ptCount val="2"/>
                <c:pt idx="0">
                  <c:v>4.7407333333333339</c:v>
                </c:pt>
                <c:pt idx="1">
                  <c:v>6.8091499999999998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7-40AD-A3BF-72BB9F68E60A}"/>
            </c:ext>
          </c:extLst>
        </c:ser>
        <c:ser>
          <c:idx val="1"/>
          <c:order val="1"/>
          <c:tx>
            <c:strRef>
              <c:f>TST!$J$35</c:f>
              <c:strCache>
                <c:ptCount val="1"/>
                <c:pt idx="0">
                  <c:v>4+4</c:v>
                </c:pt>
              </c:strCache>
            </c:strRef>
          </c:tx>
          <c:spPr>
            <a:solidFill>
              <a:srgbClr val="AC232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9A7-40AD-A3BF-72BB9F68E60A}"/>
              </c:ext>
            </c:extLst>
          </c:dPt>
          <c:dPt>
            <c:idx val="1"/>
            <c:invertIfNegative val="0"/>
            <c:bubble3D val="0"/>
            <c:spPr>
              <a:solidFill>
                <a:srgbClr val="AC2327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9A7-40AD-A3BF-72BB9F68E60A}"/>
              </c:ext>
            </c:extLst>
          </c:dPt>
          <c:cat>
            <c:strRef>
              <c:f>TST!$H$36:$H$37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TST!$J$36:$J$37</c:f>
              <c:numCache>
                <c:formatCode>0.0</c:formatCode>
                <c:ptCount val="2"/>
                <c:pt idx="0">
                  <c:v>5.1645999999999992</c:v>
                </c:pt>
                <c:pt idx="1">
                  <c:v>6.6379999999999999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A7-40AD-A3BF-72BB9F68E60A}"/>
            </c:ext>
          </c:extLst>
        </c:ser>
        <c:ser>
          <c:idx val="2"/>
          <c:order val="2"/>
          <c:tx>
            <c:strRef>
              <c:f>TST!$K$35</c:f>
              <c:strCache>
                <c:ptCount val="1"/>
                <c:pt idx="0">
                  <c:v>7+7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8C99A1">
                  <a:shade val="5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AC2327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9A7-40AD-A3BF-72BB9F68E60A}"/>
              </c:ext>
            </c:extLst>
          </c:dPt>
          <c:cat>
            <c:strRef>
              <c:f>TST!$H$36:$H$37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TST!$K$36:$K$37</c:f>
              <c:numCache>
                <c:formatCode>0.0</c:formatCode>
                <c:ptCount val="2"/>
                <c:pt idx="0">
                  <c:v>5.1945333333333341</c:v>
                </c:pt>
                <c:pt idx="1">
                  <c:v>6.6197166666666662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A7-40AD-A3BF-72BB9F68E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55520"/>
        <c:axId val="103357056"/>
      </c:barChart>
      <c:catAx>
        <c:axId val="1033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357056"/>
        <c:crosses val="autoZero"/>
        <c:auto val="1"/>
        <c:lblAlgn val="ctr"/>
        <c:lblOffset val="100"/>
        <c:noMultiLvlLbl val="0"/>
      </c:catAx>
      <c:valAx>
        <c:axId val="103357056"/>
        <c:scaling>
          <c:orientation val="minMax"/>
          <c:min val="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a-DK" b="0" dirty="0"/>
                  <a:t>Hours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0335552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'Hvor udhvilet var du'!$I$35</c:f>
              <c:strCache>
                <c:ptCount val="1"/>
                <c:pt idx="0">
                  <c:v>2+2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A4-4488-9621-6BBE1AE88E91}"/>
              </c:ext>
            </c:extLst>
          </c:dPt>
          <c:dPt>
            <c:idx val="1"/>
            <c:invertIfNegative val="0"/>
            <c:bubble3D val="0"/>
            <c:spPr>
              <a:solidFill>
                <a:srgbClr val="AC2327"/>
              </a:solidFill>
            </c:spPr>
            <c:extLst>
              <c:ext xmlns:c16="http://schemas.microsoft.com/office/drawing/2014/chart" uri="{C3380CC4-5D6E-409C-BE32-E72D297353CC}">
                <c16:uniqueId val="{00000003-6AA4-4488-9621-6BBE1AE88E91}"/>
              </c:ext>
            </c:extLst>
          </c:dPt>
          <c:cat>
            <c:strRef>
              <c:f>'Hvor udhvilet var du'!$H$36:$H$37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'Hvor udhvilet var du'!$I$36:$I$37</c:f>
              <c:numCache>
                <c:formatCode>0.0</c:formatCode>
                <c:ptCount val="2"/>
                <c:pt idx="0">
                  <c:v>3.3507500000000001</c:v>
                </c:pt>
                <c:pt idx="1">
                  <c:v>2.9453100000000001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4-4488-9621-6BBE1AE88E91}"/>
            </c:ext>
          </c:extLst>
        </c:ser>
        <c:ser>
          <c:idx val="1"/>
          <c:order val="1"/>
          <c:tx>
            <c:strRef>
              <c:f>'Hvor udhvilet var du'!$J$35</c:f>
              <c:strCache>
                <c:ptCount val="1"/>
                <c:pt idx="0">
                  <c:v>4+4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8C99A1">
                  <a:shade val="5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AC2327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AA4-4488-9621-6BBE1AE88E91}"/>
              </c:ext>
            </c:extLst>
          </c:dPt>
          <c:cat>
            <c:strRef>
              <c:f>'Hvor udhvilet var du'!$H$36:$H$37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'Hvor udhvilet var du'!$J$36:$J$37</c:f>
              <c:numCache>
                <c:formatCode>0.0</c:formatCode>
                <c:ptCount val="2"/>
                <c:pt idx="0">
                  <c:v>3.1607099999999999</c:v>
                </c:pt>
                <c:pt idx="1">
                  <c:v>2.79636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A4-4488-9621-6BBE1AE88E91}"/>
            </c:ext>
          </c:extLst>
        </c:ser>
        <c:ser>
          <c:idx val="2"/>
          <c:order val="2"/>
          <c:tx>
            <c:strRef>
              <c:f>'Hvor udhvilet var du'!$K$35</c:f>
              <c:strCache>
                <c:ptCount val="1"/>
                <c:pt idx="0">
                  <c:v>7+7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8C99A1">
                  <a:shade val="5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AC2327"/>
              </a:solidFill>
              <a:ln>
                <a:solidFill>
                  <a:srgbClr val="8C99A1">
                    <a:shade val="5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AA4-4488-9621-6BBE1AE88E91}"/>
              </c:ext>
            </c:extLst>
          </c:dPt>
          <c:cat>
            <c:strRef>
              <c:f>'Hvor udhvilet var du'!$H$36:$H$37</c:f>
              <c:strCache>
                <c:ptCount val="2"/>
                <c:pt idx="0">
                  <c:v>Night</c:v>
                </c:pt>
                <c:pt idx="1">
                  <c:v>Day</c:v>
                </c:pt>
              </c:strCache>
            </c:strRef>
          </c:cat>
          <c:val>
            <c:numRef>
              <c:f>'Hvor udhvilet var du'!$K$36:$K$37</c:f>
              <c:numCache>
                <c:formatCode>0.0</c:formatCode>
                <c:ptCount val="2"/>
                <c:pt idx="0">
                  <c:v>3.1512099999999998</c:v>
                </c:pt>
                <c:pt idx="1">
                  <c:v>2.8668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A4-4488-9621-6BBE1AE88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79552"/>
        <c:axId val="46681088"/>
      </c:barChart>
      <c:catAx>
        <c:axId val="4667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81088"/>
        <c:crosses val="autoZero"/>
        <c:auto val="1"/>
        <c:lblAlgn val="ctr"/>
        <c:lblOffset val="100"/>
        <c:noMultiLvlLbl val="0"/>
      </c:catAx>
      <c:valAx>
        <c:axId val="46681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a-DK" b="0" dirty="0"/>
                  <a:t>Poorer</a:t>
                </a:r>
                <a:r>
                  <a:rPr lang="da-DK" b="0" baseline="0" dirty="0"/>
                  <a:t> sleep -&gt;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667955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</cdr:x>
      <cdr:y>0.13816</cdr:y>
    </cdr:from>
    <cdr:to>
      <cdr:x>0.47608</cdr:x>
      <cdr:y>0.13816</cdr:y>
    </cdr:to>
    <cdr:cxnSp macro="">
      <cdr:nvCxnSpPr>
        <cdr:cNvPr id="3" name="Lige pilforbindelse 2"/>
        <cdr:cNvCxnSpPr/>
      </cdr:nvCxnSpPr>
      <cdr:spPr bwMode="auto">
        <a:xfrm xmlns:a="http://schemas.openxmlformats.org/drawingml/2006/main">
          <a:off x="729911" y="364253"/>
          <a:ext cx="794189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2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743" indent="-28567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2680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599752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6825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3897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0969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8041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5113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B1C646DF-F0F3-43A8-AB65-B8C33BA1C78E}" type="slidenum">
              <a:rPr lang="da-DK" sz="1200">
                <a:solidFill>
                  <a:schemeClr val="tx1"/>
                </a:solidFill>
              </a:rPr>
              <a:pPr eaLnBrk="1" hangingPunct="1"/>
              <a:t>13</a:t>
            </a:fld>
            <a:endParaRPr lang="da-DK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4278"/>
            <a:ext cx="5104708" cy="4113632"/>
          </a:xfrm>
          <a:noFill/>
        </p:spPr>
        <p:txBody>
          <a:bodyPr/>
          <a:lstStyle/>
          <a:p>
            <a:r>
              <a:rPr lang="da-DK" smtClean="0"/>
              <a:t>36 raske voksne randomiseres til 4, 6 eller 8 timers søvn pr døgn i 14 dage.</a:t>
            </a:r>
          </a:p>
          <a:p>
            <a:r>
              <a:rPr lang="da-DK" smtClean="0"/>
              <a:t>Signifikant stigning i opmærksomhedsbesvær ved 4 (værst) og 6 timers søvn, men ikke 8 timer.</a:t>
            </a:r>
          </a:p>
          <a:p>
            <a:r>
              <a:rPr lang="da-DK" smtClean="0"/>
              <a:t>Stiplet linie angiver manglende opmærksomhed ved lang tids søvnmangel (64-88 timers)</a:t>
            </a:r>
          </a:p>
          <a:p>
            <a:endParaRPr lang="da-DK" smtClean="0"/>
          </a:p>
          <a:p>
            <a:r>
              <a:rPr lang="da-DK" smtClean="0"/>
              <a:t>Ved akkumuleret søvnmangel (4 timer i senge pr døgn) ses altså samme effekt som akut lang tids søvnmangel.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743" indent="-28567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2680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599752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6825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3897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0969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8041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5113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6533836B-1704-4B16-AADD-52681C98BF9C}" type="slidenum">
              <a:rPr lang="da-DK" sz="1200">
                <a:solidFill>
                  <a:schemeClr val="tx1"/>
                </a:solidFill>
              </a:rPr>
              <a:pPr eaLnBrk="1" hangingPunct="1"/>
              <a:t>14</a:t>
            </a:fld>
            <a:endParaRPr lang="da-DK" sz="12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7287" cy="3727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4402"/>
            <a:ext cx="4989513" cy="4473575"/>
          </a:xfrm>
          <a:noFill/>
        </p:spPr>
        <p:txBody>
          <a:bodyPr/>
          <a:lstStyle/>
          <a:p>
            <a:r>
              <a:rPr lang="da-DK" smtClean="0"/>
              <a:t>N=153, der interviewes om søvn </a:t>
            </a:r>
          </a:p>
          <a:p>
            <a:endParaRPr lang="da-DK" smtClean="0"/>
          </a:p>
          <a:p>
            <a:r>
              <a:rPr lang="da-DK" smtClean="0"/>
              <a:t>Sleep duration	OR for cold	CI low	CI high	</a:t>
            </a:r>
          </a:p>
          <a:p>
            <a:r>
              <a:rPr lang="da-DK" smtClean="0"/>
              <a:t>&lt; 7 timer/døgn	2,95	1,18	7,3	n=58	</a:t>
            </a:r>
          </a:p>
          <a:p>
            <a:r>
              <a:rPr lang="da-DK" smtClean="0"/>
              <a:t>7-8 timer/døgn	1,63	0,63	4,19	n=52</a:t>
            </a:r>
          </a:p>
          <a:p>
            <a:r>
              <a:rPr lang="da-DK" smtClean="0"/>
              <a:t>&gt;= 8 timer/døgn	1			n=43</a:t>
            </a:r>
          </a:p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98605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743" indent="-28567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2680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599752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6825" indent="-228536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3897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0969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8041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5113" indent="-22853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13D93AAF-458D-4513-92DE-11D24F5392DB}" type="slidenum">
              <a:rPr lang="da-DK" sz="1200">
                <a:solidFill>
                  <a:schemeClr val="tx1"/>
                </a:solidFill>
              </a:rPr>
              <a:pPr eaLnBrk="1" hangingPunct="1"/>
              <a:t>15</a:t>
            </a:fld>
            <a:endParaRPr lang="da-DK" sz="120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3637" cy="37306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21225"/>
            <a:ext cx="5446712" cy="4476750"/>
          </a:xfrm>
          <a:noFill/>
        </p:spPr>
        <p:txBody>
          <a:bodyPr/>
          <a:lstStyle/>
          <a:p>
            <a:endParaRPr lang="da-DK" dirty="0"/>
          </a:p>
          <a:p>
            <a:r>
              <a:rPr lang="en-US" dirty="0"/>
              <a:t> </a:t>
            </a:r>
            <a:r>
              <a:rPr lang="en-US" b="1" dirty="0"/>
              <a:t>Background: </a:t>
            </a:r>
            <a:r>
              <a:rPr lang="en-US" dirty="0"/>
              <a:t>Increasing evidence suggests an association between both short and long duration of habitual sleep with adverse health outcomes. </a:t>
            </a:r>
          </a:p>
          <a:p>
            <a:r>
              <a:rPr lang="en-US" b="1" dirty="0"/>
              <a:t>Objectives: </a:t>
            </a:r>
            <a:r>
              <a:rPr lang="en-US" dirty="0"/>
              <a:t>To assess whether the population longitudinal evidence supports the presence of a relationship between duration of sleep and all-cause mortality, to investigate both short and long sleep duration and to obtain an estimate of the risk. </a:t>
            </a:r>
          </a:p>
          <a:p>
            <a:r>
              <a:rPr lang="en-US" b="1" dirty="0"/>
              <a:t>Methods: </a:t>
            </a:r>
            <a:r>
              <a:rPr lang="en-US" dirty="0"/>
              <a:t>We performed a systematic search of publications using MEDLINE (1966-2009), EMBASE (from 1980), the Cochrane Library, and manual searches without language restrictions. We included studies if they were prospective, had follow-up &gt;3 years, had duration of sleep at baseline, and all-cause mortality prospectively. We extracted relative risks (RR) and 95% confidence intervals (CI) and pooled them using a random effect model. We carried out sensitivity analyses and assessed heterogeneity and publication bias. </a:t>
            </a:r>
          </a:p>
          <a:p>
            <a:r>
              <a:rPr lang="en-US" b="1" dirty="0"/>
              <a:t>Results: </a:t>
            </a:r>
            <a:r>
              <a:rPr lang="en-US" dirty="0"/>
              <a:t>Overall, the 16 studies analyzed provided 27 independent cohort samples. They included 1,382,999 male and female participants (follow-up range 4 to 25 years), and 112,566 deaths. Sleep duration was assessed by questionnaire and outcome through death certification. In the pooled analysis, short duration of sleep was associated with a greater risk of death (RR: 1.12; 95% CI 1.06 to 1.18; P &lt; 0. 01) with no evidence of publication bias (P = 0.74) but heterogeneity between studies (P = 0.02). Long duration of sleep was also associated with a greater risk of death (1.30; [1.22 to 1.38]; P &lt; 0.0001) with no evidence of publication bias (P = 0.18) but significant heterogeneity between studies (P &lt; 0.0001). </a:t>
            </a:r>
          </a:p>
          <a:p>
            <a:r>
              <a:rPr lang="en-US" b="1" dirty="0"/>
              <a:t>Conclusion: </a:t>
            </a:r>
            <a:r>
              <a:rPr lang="en-US" dirty="0"/>
              <a:t>Both short and long duration of sleep are significant predictors of death in prospective population studies.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7C056-EB8E-4692-8EBA-0F856366DD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68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— To assess the relationship between habitual sleep disturbances and the incidence</a:t>
            </a:r>
          </a:p>
          <a:p>
            <a:r>
              <a:rPr lang="en-US" dirty="0"/>
              <a:t>of type 2 diabetes and to obtain an estimate of the risk.</a:t>
            </a:r>
          </a:p>
          <a:p>
            <a:r>
              <a:rPr lang="en-US" b="1" dirty="0"/>
              <a:t>RESEARCH DESIGN AND METHODS</a:t>
            </a:r>
            <a:r>
              <a:rPr lang="en-US" dirty="0"/>
              <a:t>— We conducted a systematic search of publications</a:t>
            </a:r>
          </a:p>
          <a:p>
            <a:r>
              <a:rPr lang="en-US" dirty="0"/>
              <a:t>using MEDLINE (1955–April 2009), EMBASE, and the Cochrane Library and manual</a:t>
            </a:r>
          </a:p>
          <a:p>
            <a:r>
              <a:rPr lang="en-US" dirty="0"/>
              <a:t>searches without language restrictions. We included studies if they were prospective with</a:t>
            </a:r>
          </a:p>
          <a:p>
            <a:r>
              <a:rPr lang="en-US" dirty="0"/>
              <a:t>follow-up3 years and had an assessment of sleep disturbances at baseline and incidence of type</a:t>
            </a:r>
          </a:p>
          <a:p>
            <a:r>
              <a:rPr lang="en-US" dirty="0"/>
              <a:t>2 diabetes. We recorded several characteristics for each study. We extracted quantity and quality</a:t>
            </a:r>
          </a:p>
          <a:p>
            <a:r>
              <a:rPr lang="en-US" dirty="0"/>
              <a:t>of sleep, how they were assessed, and incident cases defined with different validated methods.</a:t>
            </a:r>
          </a:p>
          <a:p>
            <a:r>
              <a:rPr lang="en-US" dirty="0"/>
              <a:t>We extracted relative risks (RRs) and 95% CI and pooled them using random-effects models. We</a:t>
            </a:r>
          </a:p>
          <a:p>
            <a:r>
              <a:rPr lang="en-US" dirty="0"/>
              <a:t>performed sensitivity analysis and assessed heterogeneity and publication bias.</a:t>
            </a:r>
          </a:p>
          <a:p>
            <a:r>
              <a:rPr lang="en-US" b="1" dirty="0"/>
              <a:t>RESULTS</a:t>
            </a:r>
            <a:r>
              <a:rPr lang="en-US" dirty="0"/>
              <a:t>— We included 10 studies (13 independent cohort samples; 107,756 male and</a:t>
            </a:r>
          </a:p>
          <a:p>
            <a:r>
              <a:rPr lang="en-US" dirty="0"/>
              <a:t>female participants, follow-up range 4.2–32 years, and 3,586 incident cases of type 2 diabetes).</a:t>
            </a:r>
          </a:p>
          <a:p>
            <a:r>
              <a:rPr lang="en-US" dirty="0"/>
              <a:t>In pooled analyses, quantity and quality of sleep predicted the risk of development of type 2</a:t>
            </a:r>
          </a:p>
          <a:p>
            <a:r>
              <a:rPr lang="en-US" dirty="0"/>
              <a:t>diabetes. For short duration of sleep (5–6 h/night), the RR was 1.28 (95% CI 1.03–1.60, </a:t>
            </a:r>
            <a:r>
              <a:rPr lang="en-US" i="1" dirty="0"/>
              <a:t>P </a:t>
            </a:r>
            <a:endParaRPr lang="en-US" dirty="0"/>
          </a:p>
          <a:p>
            <a:r>
              <a:rPr lang="en-US" dirty="0"/>
              <a:t>0.024, heterogeneity </a:t>
            </a:r>
            <a:r>
              <a:rPr lang="en-US" i="1" dirty="0"/>
              <a:t>P </a:t>
            </a:r>
            <a:r>
              <a:rPr lang="en-US" dirty="0"/>
              <a:t> 0.015); for long duration of sleep (8–9 h/night), the RR was 1.48</a:t>
            </a:r>
          </a:p>
          <a:p>
            <a:r>
              <a:rPr lang="en-US" dirty="0"/>
              <a:t>(1.13–1.96, </a:t>
            </a:r>
            <a:r>
              <a:rPr lang="en-US" i="1" dirty="0"/>
              <a:t>P </a:t>
            </a:r>
            <a:r>
              <a:rPr lang="en-US" dirty="0"/>
              <a:t> 0.005); for difficulty in initiating sleep, the RR was 1.57 (1.25–1.97, </a:t>
            </a:r>
            <a:r>
              <a:rPr lang="en-US" i="1" dirty="0"/>
              <a:t>P </a:t>
            </a:r>
            <a:endParaRPr lang="en-US" dirty="0"/>
          </a:p>
          <a:p>
            <a:r>
              <a:rPr lang="en-US" dirty="0"/>
              <a:t>0.0001); and for difficulty in maintaining sleep, the RR was 1.84 (1.39 –2.43, </a:t>
            </a:r>
            <a:r>
              <a:rPr lang="en-US" i="1" dirty="0"/>
              <a:t>P </a:t>
            </a:r>
            <a:r>
              <a:rPr lang="en-US" dirty="0"/>
              <a:t> 0.0001).</a:t>
            </a:r>
          </a:p>
          <a:p>
            <a:r>
              <a:rPr lang="en-US" b="1" dirty="0"/>
              <a:t>CONCLUSIONS</a:t>
            </a:r>
            <a:r>
              <a:rPr lang="en-US" dirty="0"/>
              <a:t>— Quantity and quality of sleep consistently and significantly predict the</a:t>
            </a:r>
          </a:p>
          <a:p>
            <a:r>
              <a:rPr lang="en-US" dirty="0"/>
              <a:t>risk of the development of type 2 diabetes. The mechanisms underlying this relation may differ</a:t>
            </a:r>
          </a:p>
          <a:p>
            <a:r>
              <a:rPr lang="en-US" dirty="0"/>
              <a:t>between short and long sleepers.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7C056-EB8E-4692-8EBA-0F856366DD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7C056-EB8E-4692-8EBA-0F856366DD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assess the relationship between duration of sleep and morbidity and mortality from coronary heart disease</a:t>
            </a:r>
          </a:p>
          <a:p>
            <a:r>
              <a:rPr lang="en-US" dirty="0"/>
              <a:t>(CHD), stroke, and total cardiovascular disease (CVD).</a:t>
            </a:r>
          </a:p>
          <a:p>
            <a:r>
              <a:rPr lang="da-DK" dirty="0"/>
              <a:t>Methods</a:t>
            </a:r>
          </a:p>
          <a:p>
            <a:r>
              <a:rPr lang="da-DK" dirty="0"/>
              <a:t>and </a:t>
            </a:r>
            <a:r>
              <a:rPr lang="da-DK" dirty="0" err="1"/>
              <a:t>results</a:t>
            </a:r>
            <a:endParaRPr lang="da-DK" dirty="0"/>
          </a:p>
          <a:p>
            <a:r>
              <a:rPr lang="en-US" dirty="0"/>
              <a:t>We performed a systematic search of publications using MEDLINE (1966–2009), EMBASE (from 1980), the</a:t>
            </a:r>
          </a:p>
          <a:p>
            <a:r>
              <a:rPr lang="en-US" dirty="0"/>
              <a:t>Cochrane Library, and manual searches without language restrictions. Studies were included if they were prospective,</a:t>
            </a:r>
          </a:p>
          <a:p>
            <a:r>
              <a:rPr lang="en-US" dirty="0"/>
              <a:t>follow-up .3 years, had duration of sleep at baseline, and incident cases of CHD, stroke, or CVD. Relative risks (RR)</a:t>
            </a:r>
          </a:p>
          <a:p>
            <a:r>
              <a:rPr lang="en-US" dirty="0"/>
              <a:t>and 95% confidence interval (CI) were pooled using a random-effect model. Overall, 15 studies (24 cohort samples)</a:t>
            </a:r>
          </a:p>
          <a:p>
            <a:r>
              <a:rPr lang="en-US" dirty="0"/>
              <a:t>included 474 684 male and female participants (follow-up 6.9–25 years), and 16 067 events (4169 for CHD, 3478 for</a:t>
            </a:r>
          </a:p>
          <a:p>
            <a:r>
              <a:rPr lang="en-US" dirty="0"/>
              <a:t>stroke, and 8420 for total CVD). Sleep duration was assessed by questionnaire and incident cases through certification</a:t>
            </a:r>
          </a:p>
          <a:p>
            <a:r>
              <a:rPr lang="en-US" dirty="0"/>
              <a:t>and event registers. Short duration of sleep was associated with a greater risk of developing or dying of CHD (RR</a:t>
            </a:r>
          </a:p>
          <a:p>
            <a:r>
              <a:rPr lang="en-US" dirty="0"/>
              <a:t>1.48, 95% CI 1.22–1.80, P , 0.0001), stroke (1.15, 1.00–1.31, P ¼ 0.047), but not total CVD (1.03, 0.93–1.15,</a:t>
            </a:r>
          </a:p>
          <a:p>
            <a:r>
              <a:rPr lang="en-US" dirty="0"/>
              <a:t>P ¼ 0.52) with no evidence of publication bias (P ¼ 0.95, P ¼ 0.30, and P ¼ 0.46, respectively). Long duration of</a:t>
            </a:r>
          </a:p>
          <a:p>
            <a:r>
              <a:rPr lang="en-US" dirty="0"/>
              <a:t>sleep was also associated with a greater risk of CHD (1.38, 1.15–1.66, P ¼ 0.0005), stroke (1.65, 1.45–1.87,</a:t>
            </a:r>
          </a:p>
          <a:p>
            <a:r>
              <a:rPr lang="en-US" dirty="0"/>
              <a:t>P , 0.0001), and total CVD (1.41, 1.19–1.68, P , 0.0001) with no evidence of publication bias (P ¼ 0.92,</a:t>
            </a:r>
          </a:p>
          <a:p>
            <a:r>
              <a:rPr lang="en-US" dirty="0"/>
              <a:t>P ¼ 0.96, and P ¼ 0.79, respectively).</a:t>
            </a:r>
          </a:p>
          <a:p>
            <a:r>
              <a:rPr lang="en-US" dirty="0"/>
              <a:t>Conclusion Both short and long duration of sleep are predictors, or markers, of cardiovascular outcomes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7C056-EB8E-4692-8EBA-0F856366DD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DCFE4-F409-4D56-8AC6-9DFF42109F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3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Time between shifts.</a:t>
            </a:r>
          </a:p>
          <a:p>
            <a:r>
              <a:rPr lang="da-DK" sz="1300" dirty="0"/>
              <a:t>Here </a:t>
            </a:r>
            <a:r>
              <a:rPr lang="da-DK" sz="1300" dirty="0" err="1"/>
              <a:t>we</a:t>
            </a:r>
            <a:r>
              <a:rPr lang="da-DK" sz="1300" dirty="0"/>
              <a:t> </a:t>
            </a:r>
            <a:r>
              <a:rPr lang="da-DK" sz="1300" dirty="0" err="1"/>
              <a:t>see</a:t>
            </a:r>
            <a:r>
              <a:rPr lang="da-DK" sz="1300" dirty="0"/>
              <a:t> 1-2, 3-5, 6-8, 9-11, 12-14 </a:t>
            </a:r>
            <a:r>
              <a:rPr lang="da-DK" sz="1300" dirty="0" err="1"/>
              <a:t>hours</a:t>
            </a:r>
            <a:r>
              <a:rPr lang="da-DK" sz="1300" dirty="0"/>
              <a:t> and the reference is 15-17 </a:t>
            </a:r>
            <a:r>
              <a:rPr lang="da-DK" sz="1300" dirty="0" err="1"/>
              <a:t>hours</a:t>
            </a:r>
            <a:r>
              <a:rPr lang="da-DK" sz="1300" dirty="0"/>
              <a:t> – </a:t>
            </a:r>
            <a:r>
              <a:rPr lang="da-DK" sz="1300" dirty="0" err="1"/>
              <a:t>which</a:t>
            </a:r>
            <a:r>
              <a:rPr lang="da-DK" sz="1300" dirty="0"/>
              <a:t> </a:t>
            </a:r>
            <a:r>
              <a:rPr lang="da-DK" sz="1300" dirty="0" err="1"/>
              <a:t>equals</a:t>
            </a:r>
            <a:r>
              <a:rPr lang="da-DK" sz="1300" dirty="0"/>
              <a:t> the normale time </a:t>
            </a:r>
            <a:r>
              <a:rPr lang="da-DK" sz="1300" dirty="0" err="1"/>
              <a:t>between</a:t>
            </a:r>
            <a:r>
              <a:rPr lang="da-DK" sz="1300" dirty="0"/>
              <a:t> </a:t>
            </a:r>
            <a:r>
              <a:rPr lang="da-DK" sz="1300" dirty="0" err="1"/>
              <a:t>two</a:t>
            </a:r>
            <a:r>
              <a:rPr lang="da-DK" sz="1300" dirty="0"/>
              <a:t> </a:t>
            </a:r>
            <a:r>
              <a:rPr lang="da-DK" sz="1300" dirty="0" err="1"/>
              <a:t>consecutive</a:t>
            </a:r>
            <a:r>
              <a:rPr lang="da-DK" sz="1300" dirty="0"/>
              <a:t> 8-hour </a:t>
            </a:r>
            <a:r>
              <a:rPr lang="da-DK" sz="1300" dirty="0" err="1"/>
              <a:t>day</a:t>
            </a:r>
            <a:r>
              <a:rPr lang="da-DK" sz="1300" dirty="0"/>
              <a:t> </a:t>
            </a:r>
            <a:r>
              <a:rPr lang="da-DK" sz="1300" dirty="0" err="1"/>
              <a:t>shifts</a:t>
            </a:r>
            <a:r>
              <a:rPr lang="da-DK" sz="1300" dirty="0"/>
              <a:t>.</a:t>
            </a:r>
          </a:p>
          <a:p>
            <a:r>
              <a:rPr lang="da-DK" sz="1300" dirty="0" err="1"/>
              <a:t>We</a:t>
            </a:r>
            <a:r>
              <a:rPr lang="da-DK" sz="1300" dirty="0"/>
              <a:t> </a:t>
            </a:r>
            <a:r>
              <a:rPr lang="da-DK" sz="1300" dirty="0" err="1"/>
              <a:t>see</a:t>
            </a:r>
            <a:r>
              <a:rPr lang="da-DK" sz="1300" dirty="0"/>
              <a:t> a </a:t>
            </a:r>
            <a:r>
              <a:rPr lang="da-DK" sz="1300" dirty="0" err="1"/>
              <a:t>higher</a:t>
            </a:r>
            <a:r>
              <a:rPr lang="da-DK" sz="1300" dirty="0"/>
              <a:t> </a:t>
            </a:r>
            <a:r>
              <a:rPr lang="da-DK" sz="1300" dirty="0" err="1"/>
              <a:t>risk</a:t>
            </a:r>
            <a:r>
              <a:rPr lang="da-DK" sz="1300" dirty="0"/>
              <a:t> in 3-5, 6-8, 9-11,12-14 </a:t>
            </a:r>
            <a:r>
              <a:rPr lang="da-DK" sz="1300" dirty="0" err="1"/>
              <a:t>hours</a:t>
            </a:r>
            <a:r>
              <a:rPr lang="da-DK" sz="1300" dirty="0"/>
              <a:t> </a:t>
            </a:r>
            <a:r>
              <a:rPr lang="da-DK" sz="1300" dirty="0" err="1"/>
              <a:t>between</a:t>
            </a:r>
            <a:r>
              <a:rPr lang="da-DK" sz="1300" dirty="0"/>
              <a:t> </a:t>
            </a:r>
            <a:r>
              <a:rPr lang="da-DK" sz="1300" dirty="0" err="1"/>
              <a:t>shifts</a:t>
            </a:r>
            <a:r>
              <a:rPr lang="da-DK" sz="1300" dirty="0"/>
              <a:t> </a:t>
            </a:r>
            <a:r>
              <a:rPr lang="da-DK" sz="1300" dirty="0" err="1"/>
              <a:t>compared</a:t>
            </a:r>
            <a:r>
              <a:rPr lang="da-DK" sz="1300" dirty="0"/>
              <a:t> with the reference of 15-17 </a:t>
            </a:r>
            <a:r>
              <a:rPr lang="da-DK" sz="1300" dirty="0" err="1"/>
              <a:t>hours</a:t>
            </a:r>
            <a:endParaRPr lang="da-DK" sz="1300" dirty="0"/>
          </a:p>
          <a:p>
            <a:r>
              <a:rPr lang="da-DK" sz="1300" dirty="0"/>
              <a:t> </a:t>
            </a:r>
          </a:p>
          <a:p>
            <a:endParaRPr lang="en-US" sz="1300" dirty="0"/>
          </a:p>
          <a:p>
            <a:endParaRPr lang="en-US" sz="1300" dirty="0"/>
          </a:p>
          <a:p>
            <a:endParaRPr lang="da-DK" sz="1300" dirty="0"/>
          </a:p>
          <a:p>
            <a:r>
              <a:rPr lang="da-DK" sz="1300" dirty="0"/>
              <a:t>--</a:t>
            </a:r>
            <a:endParaRPr lang="en-US" sz="1300" dirty="0"/>
          </a:p>
          <a:p>
            <a:r>
              <a:rPr lang="en-US" sz="1300" dirty="0"/>
              <a:t>quick returns between 6–11 hours often fell between two 8-hour shifts</a:t>
            </a:r>
          </a:p>
          <a:p>
            <a:endParaRPr lang="da-DK" sz="1300" dirty="0"/>
          </a:p>
          <a:p>
            <a:endParaRPr lang="da-DK" sz="1300" dirty="0"/>
          </a:p>
          <a:p>
            <a:r>
              <a:rPr lang="en-US" sz="1300" dirty="0">
                <a:solidFill>
                  <a:srgbClr val="FF0000"/>
                </a:solidFill>
              </a:rPr>
              <a:t>the categories 1–2 and 3–5 hours were rare and contained very few cases </a:t>
            </a:r>
            <a:r>
              <a:rPr 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300" dirty="0">
                <a:solidFill>
                  <a:srgbClr val="FF0000"/>
                </a:solidFill>
              </a:rPr>
              <a:t>unstable estimates. also shift after was often shorter.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“1–5 hours between shifts may reflect more the effect of a long work day, instead of a quick</a:t>
            </a:r>
          </a:p>
          <a:p>
            <a:r>
              <a:rPr lang="en-US" sz="1300" dirty="0">
                <a:solidFill>
                  <a:srgbClr val="FF0000"/>
                </a:solidFill>
              </a:rPr>
              <a:t>return where employees can return to their home and rest. These unusual events of 1–5 hours between shifts could be due to on-call shifts or split shifts, where the</a:t>
            </a:r>
          </a:p>
          <a:p>
            <a:r>
              <a:rPr lang="en-US" sz="1300" dirty="0">
                <a:solidFill>
                  <a:srgbClr val="FF0000"/>
                </a:solidFill>
              </a:rPr>
              <a:t>work day is split into at least two work periods (41, 42).”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en-US" sz="13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5C36-BD44-4493-BCE4-43C7FD225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</a:t>
            </a:r>
          </a:p>
          <a:p>
            <a:endParaRPr lang="en-US" dirty="0" smtClean="0"/>
          </a:p>
          <a:p>
            <a:r>
              <a:rPr lang="en-US" dirty="0" smtClean="0"/>
              <a:t>The more time between shifts the lower the risk (Continuous 1-17 hours: IRR 0.95, 0.93–0.96)</a:t>
            </a:r>
          </a:p>
          <a:p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injury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39% </a:t>
            </a:r>
            <a:r>
              <a:rPr lang="da-DK" dirty="0" err="1" smtClean="0"/>
              <a:t>higher</a:t>
            </a:r>
            <a:r>
              <a:rPr lang="da-DK" dirty="0" smtClean="0"/>
              <a:t> on </a:t>
            </a:r>
            <a:r>
              <a:rPr lang="da-DK" dirty="0" err="1" smtClean="0"/>
              <a:t>days</a:t>
            </a:r>
            <a:r>
              <a:rPr lang="da-DK" dirty="0" smtClean="0"/>
              <a:t> with a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return</a:t>
            </a:r>
            <a:r>
              <a:rPr lang="da-DK" dirty="0" smtClean="0"/>
              <a:t> (</a:t>
            </a:r>
            <a:r>
              <a:rPr lang="en-US" dirty="0" smtClean="0"/>
              <a:t>≤11 hours) </a:t>
            </a:r>
            <a:r>
              <a:rPr lang="da-DK" dirty="0" err="1" smtClean="0"/>
              <a:t>compared</a:t>
            </a:r>
            <a:r>
              <a:rPr lang="da-DK" dirty="0" smtClean="0"/>
              <a:t> with 15-17 </a:t>
            </a:r>
            <a:r>
              <a:rPr lang="da-DK" dirty="0" err="1" smtClean="0"/>
              <a:t>hours</a:t>
            </a:r>
            <a:r>
              <a:rPr lang="da-DK" dirty="0" smtClean="0"/>
              <a:t>  (IRR </a:t>
            </a:r>
            <a:r>
              <a:rPr lang="en-US" dirty="0" smtClean="0"/>
              <a:t>1.39, 1.23-1.58)</a:t>
            </a:r>
          </a:p>
          <a:p>
            <a:r>
              <a:rPr lang="en-US" dirty="0" smtClean="0"/>
              <a:t>The number of quick returns the past week was not associated with risk of injury (Continuous 1-7 quick returns: IRR 0.97, 0.87–1.08)</a:t>
            </a:r>
          </a:p>
          <a:p>
            <a:r>
              <a:rPr lang="da-DK" dirty="0" err="1" smtClean="0"/>
              <a:t>Risk</a:t>
            </a:r>
            <a:r>
              <a:rPr lang="da-DK" dirty="0" smtClean="0"/>
              <a:t> of </a:t>
            </a:r>
            <a:r>
              <a:rPr lang="da-DK" dirty="0" err="1" smtClean="0"/>
              <a:t>injury</a:t>
            </a:r>
            <a:r>
              <a:rPr lang="da-DK" dirty="0" smtClean="0"/>
              <a:t> </a:t>
            </a:r>
            <a:r>
              <a:rPr lang="da-DK" dirty="0" err="1" smtClean="0"/>
              <a:t>was</a:t>
            </a:r>
            <a:r>
              <a:rPr lang="da-DK" dirty="0" smtClean="0"/>
              <a:t> </a:t>
            </a:r>
            <a:r>
              <a:rPr lang="da-DK" dirty="0" err="1" smtClean="0"/>
              <a:t>particulary</a:t>
            </a:r>
            <a:r>
              <a:rPr lang="da-DK" dirty="0" smtClean="0"/>
              <a:t> </a:t>
            </a:r>
            <a:r>
              <a:rPr lang="da-DK" dirty="0" err="1" smtClean="0"/>
              <a:t>higher</a:t>
            </a:r>
            <a:r>
              <a:rPr lang="da-DK" dirty="0" smtClean="0"/>
              <a:t> the on the </a:t>
            </a:r>
            <a:r>
              <a:rPr lang="da-DK" dirty="0" err="1" smtClean="0"/>
              <a:t>day</a:t>
            </a:r>
            <a:r>
              <a:rPr lang="da-DK" dirty="0" smtClean="0"/>
              <a:t> and the </a:t>
            </a:r>
            <a:r>
              <a:rPr lang="da-DK" dirty="0" err="1" smtClean="0"/>
              <a:t>day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a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return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additional hour between two shifts risk of injury decreased by 5%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5C36-BD44-4493-BCE4-43C7FD225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CF619-333F-46CE-8E96-153A815D33C8}" type="slidenum">
              <a:rPr lang="da-DK"/>
              <a:pPr/>
              <a:t>3</a:t>
            </a:fld>
            <a:endParaRPr lang="da-DK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3638" cy="373062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5" y="4723449"/>
            <a:ext cx="5443846" cy="4474845"/>
          </a:xfrm>
        </p:spPr>
        <p:txBody>
          <a:bodyPr/>
          <a:lstStyle/>
          <a:p>
            <a:r>
              <a:rPr lang="da-DK" b="1">
                <a:solidFill>
                  <a:schemeClr val="accent2"/>
                </a:solidFill>
              </a:rPr>
              <a:t>Mennesket er et “dagdyr”.</a:t>
            </a:r>
          </a:p>
          <a:p>
            <a:r>
              <a:rPr lang="da-DK" b="1">
                <a:solidFill>
                  <a:schemeClr val="accent2"/>
                </a:solidFill>
              </a:rPr>
              <a:t>Skiftearbejdere har som regel flere søvnproblemer end dagarbejdere.</a:t>
            </a:r>
          </a:p>
          <a:p>
            <a:r>
              <a:rPr lang="da-DK" b="1">
                <a:solidFill>
                  <a:schemeClr val="accent2"/>
                </a:solidFill>
              </a:rPr>
              <a:t>For de fleste bliver søvnen kortere, når </a:t>
            </a:r>
            <a:br>
              <a:rPr lang="da-DK" b="1">
                <a:solidFill>
                  <a:schemeClr val="accent2"/>
                </a:solidFill>
              </a:rPr>
            </a:br>
            <a:r>
              <a:rPr lang="da-DK" b="1">
                <a:solidFill>
                  <a:schemeClr val="accent2"/>
                </a:solidFill>
              </a:rPr>
              <a:t>de sover om dagen end, når de sover om natten.</a:t>
            </a:r>
          </a:p>
          <a:p>
            <a:r>
              <a:rPr lang="da-DK" b="1">
                <a:solidFill>
                  <a:schemeClr val="accent2"/>
                </a:solidFill>
              </a:rPr>
              <a:t>Forskning tyder på, at søvnproblemer igennem lang tid spiller en rolle for, om du udvikler sukkersyge og hjertesygdomme.</a:t>
            </a:r>
          </a:p>
          <a:p>
            <a:r>
              <a:rPr lang="da-DK"/>
              <a:t>Growth hormone, prolactin and testosterone </a:t>
            </a:r>
            <a:r>
              <a:rPr lang="da-DK">
                <a:sym typeface="Symbol" pitchFamily="18" charset="2"/>
              </a:rPr>
              <a:t></a:t>
            </a:r>
          </a:p>
          <a:p>
            <a:r>
              <a:rPr lang="da-DK">
                <a:sym typeface="Symbol" pitchFamily="18" charset="2"/>
              </a:rPr>
              <a:t>Thyroid hormone and adrenaline </a:t>
            </a:r>
          </a:p>
          <a:p>
            <a:r>
              <a:rPr lang="da-DK">
                <a:sym typeface="Symbol" pitchFamily="18" charset="2"/>
              </a:rPr>
              <a:t>Cortisol  during terminal sleep</a:t>
            </a:r>
          </a:p>
          <a:p>
            <a:r>
              <a:rPr lang="da-DK"/>
              <a:t>CRH reduces sleep quality</a:t>
            </a:r>
          </a:p>
          <a:p>
            <a:r>
              <a:rPr lang="da-DK"/>
              <a:t>Melatonin stimulates sleep</a:t>
            </a:r>
          </a:p>
        </p:txBody>
      </p:sp>
    </p:spTree>
    <p:extLst>
      <p:ext uri="{BB962C8B-B14F-4D97-AF65-F5344CB8AC3E}">
        <p14:creationId xmlns:p14="http://schemas.microsoft.com/office/powerpoint/2010/main" val="144481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202BB-A86D-46DE-865F-2715410E5CA3}" type="slidenum">
              <a:rPr lang="da-DK"/>
              <a:pPr/>
              <a:t>24</a:t>
            </a:fld>
            <a:endParaRPr lang="da-DK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3638" cy="373062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5" y="4723449"/>
            <a:ext cx="5443846" cy="447484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74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202BB-A86D-46DE-865F-2715410E5CA3}" type="slidenum">
              <a:rPr lang="da-DK"/>
              <a:pPr/>
              <a:t>25</a:t>
            </a:fld>
            <a:endParaRPr lang="da-DK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3638" cy="373062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5" y="4723449"/>
            <a:ext cx="5443846" cy="4474845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763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6F1BD-9771-45EE-9386-5CDBC56EAFA3}" type="slidenum">
              <a:rPr lang="da-DK" altLang="da-DK"/>
              <a:pPr/>
              <a:t>27</a:t>
            </a:fld>
            <a:endParaRPr lang="da-DK" altLang="da-DK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73637" cy="373062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511816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Stevens et al. CA Cancer </a:t>
            </a:r>
            <a:r>
              <a:rPr lang="en-US" sz="1200" dirty="0" err="1" smtClean="0">
                <a:solidFill>
                  <a:schemeClr val="tx1"/>
                </a:solidFill>
              </a:rPr>
              <a:t>J.Clin</a:t>
            </a:r>
            <a:r>
              <a:rPr lang="en-US" sz="1200" dirty="0" smtClean="0">
                <a:solidFill>
                  <a:schemeClr val="tx1"/>
                </a:solidFill>
              </a:rPr>
              <a:t>. 64 (3):207-218, 2014.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Vyas et al. BMJ 345:e4800, 2012; </a:t>
            </a:r>
          </a:p>
          <a:p>
            <a:pPr marL="0" indent="0"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Kivimaki</a:t>
            </a:r>
            <a:r>
              <a:rPr lang="en-US" sz="1200" dirty="0" smtClean="0">
                <a:solidFill>
                  <a:schemeClr val="tx1"/>
                </a:solidFill>
              </a:rPr>
              <a:t> et al. </a:t>
            </a:r>
            <a:r>
              <a:rPr lang="en-US" sz="1200" dirty="0" err="1" smtClean="0">
                <a:solidFill>
                  <a:schemeClr val="tx1"/>
                </a:solidFill>
              </a:rPr>
              <a:t>PLoS.Med</a:t>
            </a:r>
            <a:r>
              <a:rPr lang="en-US" sz="1200" dirty="0" smtClean="0">
                <a:solidFill>
                  <a:schemeClr val="tx1"/>
                </a:solidFill>
              </a:rPr>
              <a:t>. 8 (12):e1001138, 2011;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Hansen et al. </a:t>
            </a:r>
            <a:r>
              <a:rPr lang="en-US" sz="1200" dirty="0" err="1" smtClean="0">
                <a:solidFill>
                  <a:schemeClr val="tx1"/>
                </a:solidFill>
              </a:rPr>
              <a:t>Occup.Environ.Med</a:t>
            </a:r>
            <a:r>
              <a:rPr lang="en-US" sz="1200" dirty="0" smtClean="0">
                <a:solidFill>
                  <a:schemeClr val="tx1"/>
                </a:solidFill>
              </a:rPr>
              <a:t>. 73 (4):262-268, 2016; </a:t>
            </a:r>
          </a:p>
          <a:p>
            <a:pPr marL="0" indent="0"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Knutsson</a:t>
            </a:r>
            <a:r>
              <a:rPr lang="en-US" sz="1200" dirty="0" smtClean="0">
                <a:solidFill>
                  <a:schemeClr val="tx1"/>
                </a:solidFill>
              </a:rPr>
              <a:t> and </a:t>
            </a:r>
            <a:r>
              <a:rPr lang="en-US" sz="1200" dirty="0" err="1" smtClean="0">
                <a:solidFill>
                  <a:schemeClr val="tx1"/>
                </a:solidFill>
              </a:rPr>
              <a:t>Bøggild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Scand.J.Work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Environ.Health</a:t>
            </a:r>
            <a:r>
              <a:rPr lang="en-US" sz="1200" dirty="0" smtClean="0">
                <a:solidFill>
                  <a:schemeClr val="tx1"/>
                </a:solidFill>
              </a:rPr>
              <a:t> 36 (2):85-95, 2010;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4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DCFE4-F409-4D56-8AC6-9DFF42109F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7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Skal opdateres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DCFE4-F409-4D56-8AC6-9DFF42109F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9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DCFE4-F409-4D56-8AC6-9DFF42109F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4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Kort, mellem</a:t>
            </a:r>
            <a:r>
              <a:rPr lang="da-DK" baseline="0" noProof="0" dirty="0" smtClean="0"/>
              <a:t> og lange perioder med nattevagter.  Vi ser på akutte reaktioner som markører for sygdom på lang sigt. </a:t>
            </a:r>
            <a:r>
              <a:rPr lang="da-DK" dirty="0" smtClean="0"/>
              <a:t>Husk at forbered dem på at resultaterne kan pege i flere forskellige retninger.</a:t>
            </a:r>
            <a:r>
              <a:rPr lang="da-DK" baseline="0" dirty="0" smtClean="0"/>
              <a:t> Dette projekt er kun en lille brik i et større puslespil. </a:t>
            </a:r>
          </a:p>
          <a:p>
            <a:r>
              <a:rPr lang="da-DK" baseline="0" dirty="0" smtClean="0"/>
              <a:t>Oplæg til hvordan vi har tilrettelagt undersøgelsen. </a:t>
            </a:r>
            <a:endParaRPr lang="da-DK" dirty="0" smtClean="0"/>
          </a:p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Introducer de 6 intensive måledag. Beskriv</a:t>
            </a:r>
            <a:r>
              <a:rPr lang="da-DK" baseline="0" dirty="0" smtClean="0"/>
              <a:t> hvordan det gør os i stand til at sammenligne nat med nat og dag med dag. Husk at det er et kompliceret design.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https://videnskab.dk/krop-sundhed/det-gor-sovnen-ved-kroppen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58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2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9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4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2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3750" cy="34544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Melatonin</a:t>
            </a:r>
            <a:r>
              <a:rPr lang="da-DK" dirty="0" smtClean="0"/>
              <a:t>:  Jo flere nattevagter jo lavere koncentration om natten</a:t>
            </a:r>
          </a:p>
          <a:p>
            <a:endParaRPr lang="da-DK" dirty="0" smtClean="0"/>
          </a:p>
          <a:p>
            <a:r>
              <a:rPr lang="da-DK" dirty="0" err="1" smtClean="0"/>
              <a:t>Kortisol</a:t>
            </a:r>
            <a:r>
              <a:rPr lang="da-DK" dirty="0" smtClean="0"/>
              <a:t>: Jo flere nattevager jo senere opnås laveste koncentration</a:t>
            </a:r>
          </a:p>
          <a:p>
            <a:endParaRPr lang="da-DK" dirty="0" smtClean="0"/>
          </a:p>
          <a:p>
            <a:r>
              <a:rPr lang="da-DK" dirty="0" smtClean="0"/>
              <a:t>Testosteron: Følger søvnrytme uanset vagtskema</a:t>
            </a:r>
          </a:p>
          <a:p>
            <a:endParaRPr lang="da-DK" dirty="0" smtClean="0"/>
          </a:p>
          <a:p>
            <a:r>
              <a:rPr lang="da-DK" dirty="0" smtClean="0"/>
              <a:t>Døgnrytmerne er alle ude af takt med lys/mørke cyklus</a:t>
            </a:r>
          </a:p>
          <a:p>
            <a:endParaRPr lang="da-DK" dirty="0" smtClean="0"/>
          </a:p>
          <a:p>
            <a:r>
              <a:rPr lang="da-DK" dirty="0" smtClean="0"/>
              <a:t>Alle døgnrytmer var normaliserede ved slutningen af hver intervention</a:t>
            </a:r>
          </a:p>
          <a:p>
            <a:endParaRPr lang="da-DK" dirty="0" smtClean="0"/>
          </a:p>
          <a:p>
            <a:r>
              <a:rPr lang="da-DK" dirty="0" smtClean="0"/>
              <a:t>2+2 er samlet set bedst til at minimere problemerne med døgnrytme forstyrrelserne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0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Kort opsummering på hormonresultater… </a:t>
            </a:r>
          </a:p>
          <a:p>
            <a:r>
              <a:rPr lang="da-DK" dirty="0" smtClean="0"/>
              <a:t>Okay, det var hvad vi har målt – overgang</a:t>
            </a:r>
            <a:r>
              <a:rPr lang="da-DK" baseline="0" dirty="0" smtClean="0"/>
              <a:t> til hvad deltagerene selv mener er bedst….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6A8BE-EFC0-4E48-8768-33464F56440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1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F36A4-7167-428D-8CDD-821D5953052A}" type="slidenum">
              <a:rPr lang="da-DK"/>
              <a:pPr/>
              <a:t>5</a:t>
            </a:fld>
            <a:endParaRPr lang="da-DK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306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5" y="4723449"/>
            <a:ext cx="5443846" cy="4474845"/>
          </a:xfrm>
        </p:spPr>
        <p:txBody>
          <a:bodyPr/>
          <a:lstStyle/>
          <a:p>
            <a:r>
              <a:rPr lang="da-DK"/>
              <a:t>Færre sover &gt;8 timer/døgn og flere sover mindre. Det er dog diskuteret!</a:t>
            </a:r>
          </a:p>
        </p:txBody>
      </p:sp>
    </p:spTree>
    <p:extLst>
      <p:ext uri="{BB962C8B-B14F-4D97-AF65-F5344CB8AC3E}">
        <p14:creationId xmlns:p14="http://schemas.microsoft.com/office/powerpoint/2010/main" val="77391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F36A4-7167-428D-8CDD-821D5953052A}" type="slidenum">
              <a:rPr lang="da-DK"/>
              <a:pPr/>
              <a:t>6</a:t>
            </a:fld>
            <a:endParaRPr lang="da-DK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5025"/>
            <a:ext cx="5565775" cy="41751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57" y="5286819"/>
            <a:ext cx="5637909" cy="5008564"/>
          </a:xfrm>
        </p:spPr>
        <p:txBody>
          <a:bodyPr/>
          <a:lstStyle/>
          <a:p>
            <a:r>
              <a:rPr lang="da-DK" dirty="0"/>
              <a:t>Færre sover &gt;8 timer/døgn og flere sover mindre. Det er dog diskuteret!</a:t>
            </a:r>
          </a:p>
        </p:txBody>
      </p:sp>
    </p:spTree>
    <p:extLst>
      <p:ext uri="{BB962C8B-B14F-4D97-AF65-F5344CB8AC3E}">
        <p14:creationId xmlns:p14="http://schemas.microsoft.com/office/powerpoint/2010/main" val="153763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7C056-EB8E-4692-8EBA-0F856366DD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da-DK" sz="1300" b="1" i="1" dirty="0">
                <a:latin typeface="+mn-lt"/>
              </a:rPr>
              <a:t>Utilstrækkeligt videnskabeligt grundlag for sammenhæng med søvnforstyrrelser</a:t>
            </a:r>
            <a:endParaRPr lang="da-DK" sz="1300" dirty="0">
              <a:latin typeface="+mn-lt"/>
            </a:endParaRPr>
          </a:p>
          <a:p>
            <a:pPr rtl="0" eaLnBrk="1" fontAlgn="t" latinLnBrk="0" hangingPunct="1"/>
            <a:r>
              <a:rPr lang="da-DK" sz="1300" dirty="0">
                <a:latin typeface="+mn-lt"/>
              </a:rPr>
              <a:t>Krav der øges eller reduceres over tid, kontrol der øges over tid, psykisk anstrengende arbejde for kvinder, psykisk anstrengende arbejde der øges eller reduceres over tid, anstrengelse-belønning for kvinder, lav belønning, tænker for meget på arbejdet, vold eller trusler, jobusikkerhed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D3276-C027-4AA3-8270-42D8972D763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26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8D3CB-3531-4FB2-A3D7-5CB14F792D42}" type="slidenum">
              <a:rPr lang="da-DK"/>
              <a:pPr/>
              <a:t>11</a:t>
            </a:fld>
            <a:endParaRPr lang="da-DK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3062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81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A2723-0177-4DF8-866E-AE3AE8B1E049}" type="slidenum">
              <a:rPr lang="da-DK"/>
              <a:pPr/>
              <a:t>12</a:t>
            </a:fld>
            <a:endParaRPr lang="da-DK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3638" cy="37306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5" y="4723449"/>
            <a:ext cx="5443846" cy="4474845"/>
          </a:xfrm>
        </p:spPr>
        <p:txBody>
          <a:bodyPr/>
          <a:lstStyle/>
          <a:p>
            <a:r>
              <a:rPr lang="da-DK"/>
              <a:t>8 -&gt; 4 timer pr nat i flere nætter</a:t>
            </a:r>
          </a:p>
        </p:txBody>
      </p:sp>
    </p:spTree>
    <p:extLst>
      <p:ext uri="{BB962C8B-B14F-4D97-AF65-F5344CB8AC3E}">
        <p14:creationId xmlns:p14="http://schemas.microsoft.com/office/powerpoint/2010/main" val="9090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619" y="2462526"/>
            <a:ext cx="61074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619" y="4446000"/>
            <a:ext cx="61074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6898501" y="805417"/>
            <a:ext cx="19197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 userDrawn="1"/>
        </p:nvSpPr>
        <p:spPr>
          <a:xfrm>
            <a:off x="323708" y="0"/>
            <a:ext cx="8498823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323708" y="6595200"/>
            <a:ext cx="8498823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98500" y="651556"/>
            <a:ext cx="19197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898500" y="497694"/>
            <a:ext cx="19197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  <p:pic>
        <p:nvPicPr>
          <p:cNvPr id="1026" name="Picture 2" descr="C:\Users\ibl\Desktop\PP skabelon\LOGOER\Det Nationale Forskingscenter for Arbejdsmilj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3" y="262800"/>
            <a:ext cx="2090692" cy="12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6174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Præsentationstitel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404811" y="539751"/>
            <a:ext cx="8331994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404814" y="1833789"/>
            <a:ext cx="1620599" cy="564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373870" y="1833789"/>
            <a:ext cx="1620599" cy="41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5943931" y="1815926"/>
            <a:ext cx="1620599" cy="38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5412" y="2877130"/>
            <a:ext cx="411996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0457" y="3538595"/>
            <a:ext cx="243573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047450" y="4208199"/>
            <a:ext cx="445026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8941" y="5318642"/>
            <a:ext cx="369339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19288" y="2075087"/>
            <a:ext cx="196613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04761" y="2748410"/>
            <a:ext cx="25305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88040" y="3242400"/>
            <a:ext cx="2697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404811" y="539751"/>
            <a:ext cx="8331994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404814" y="1833789"/>
            <a:ext cx="1710270" cy="54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373870" y="1833789"/>
            <a:ext cx="1620599" cy="38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5943930" y="1815927"/>
            <a:ext cx="1768682" cy="39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5412" y="2877130"/>
            <a:ext cx="411996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035851" y="3538595"/>
            <a:ext cx="272785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047450" y="4208199"/>
            <a:ext cx="445026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26977" y="5318642"/>
            <a:ext cx="41043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19288" y="2075087"/>
            <a:ext cx="196613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04761" y="2748410"/>
            <a:ext cx="25305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88040" y="3242400"/>
            <a:ext cx="2697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F8A5D-F259-4E41-8E10-1C4CD7EA286A}" type="datetime1">
              <a:rPr lang="en-GB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C155-96CA-479D-A1CB-C53728F2B7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E9AC-8304-4187-8382-D0DB9B35415F}" type="datetime1">
              <a:rPr lang="en-GB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09E0-155E-420F-99DC-2FD7573837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555750" y="1633538"/>
            <a:ext cx="348932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197475" y="1633538"/>
            <a:ext cx="3489325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2E3933-B268-41FE-B068-953996D95F57}" type="datetime1">
              <a:rPr lang="en-GB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Add presentation title in Header and Footer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5D0F4C1-CDCC-4A2B-B221-8DC1AAFE6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 userDrawn="1"/>
        </p:nvSpPr>
        <p:spPr>
          <a:xfrm>
            <a:off x="323708" y="0"/>
            <a:ext cx="8498823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799" y="0"/>
            <a:ext cx="8496732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619" y="2462526"/>
            <a:ext cx="61074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619" y="4446000"/>
            <a:ext cx="61074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6898501" y="805417"/>
            <a:ext cx="19197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98500" y="651556"/>
            <a:ext cx="19197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898500" y="497694"/>
            <a:ext cx="19197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799" y="6595200"/>
            <a:ext cx="8496732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050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145780"/>
            <a:ext cx="2119698" cy="12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8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1" y="2051999"/>
            <a:ext cx="6561000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6174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320341" y="2046515"/>
            <a:ext cx="8503319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320341" y="617429"/>
            <a:ext cx="8503319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0341" y="988154"/>
            <a:ext cx="850331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1" y="2051999"/>
            <a:ext cx="411575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0341" y="988154"/>
            <a:ext cx="850331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7901" y="2051999"/>
            <a:ext cx="41102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6174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674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 userDrawn="1"/>
        </p:nvSpPr>
        <p:spPr>
          <a:xfrm>
            <a:off x="0" y="1"/>
            <a:ext cx="4436094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101" y="2051999"/>
            <a:ext cx="411209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706101" y="1024142"/>
            <a:ext cx="4112093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279" y="628650"/>
            <a:ext cx="3845719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06100" y="617429"/>
            <a:ext cx="41139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098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3" y="5820190"/>
            <a:ext cx="1500571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7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1" y="2051999"/>
            <a:ext cx="556565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6174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051999"/>
            <a:ext cx="2662198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0341" y="988154"/>
            <a:ext cx="850331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6000" y="3853148"/>
            <a:ext cx="2662198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0701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06100" y="0"/>
            <a:ext cx="44379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41" y="2051999"/>
            <a:ext cx="4115759" cy="3761995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0341" y="617429"/>
            <a:ext cx="4115753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0340" y="988154"/>
            <a:ext cx="4115753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62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00" y="2462526"/>
            <a:ext cx="75618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da-DK" dirty="0"/>
              <a:t>Præsentationstitel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323708" y="6595200"/>
            <a:ext cx="8498823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98500" y="5817161"/>
            <a:ext cx="19197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898500" y="5663299"/>
            <a:ext cx="19197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8500" y="6093771"/>
            <a:ext cx="19197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500" y="6229285"/>
            <a:ext cx="19197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5122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" y="5344358"/>
            <a:ext cx="2108630" cy="12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5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100" y="2462526"/>
            <a:ext cx="75618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3959" y="6321067"/>
            <a:ext cx="1919700" cy="180000"/>
          </a:xfrm>
        </p:spPr>
        <p:txBody>
          <a:bodyPr/>
          <a:lstStyle/>
          <a:p>
            <a:r>
              <a:rPr lang="da-DK" noProof="0" dirty="0"/>
              <a:t>Præsentationstitel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3960" y="6434418"/>
            <a:ext cx="19197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Picture 3" descr="C:\Users\ibl\Desktop\PP skabelon\LOGOER\Det Nationale Forskingscenter for Arbejdsmiljo_PO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1" y="5939161"/>
            <a:ext cx="1256797" cy="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2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320341" y="6174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320341" y="2051999"/>
            <a:ext cx="849965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0" y="7219218"/>
            <a:ext cx="1801316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6878782" y="6387716"/>
            <a:ext cx="1941218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Præsentationstitel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878782" y="6501067"/>
            <a:ext cx="1941218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579835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35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579835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35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6" y="5939162"/>
            <a:ext cx="1287047" cy="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21" r:id="rId3"/>
    <p:sldLayoutId id="2147483724" r:id="rId4"/>
    <p:sldLayoutId id="2147483726" r:id="rId5"/>
    <p:sldLayoutId id="2147483727" r:id="rId6"/>
    <p:sldLayoutId id="2147483725" r:id="rId7"/>
    <p:sldLayoutId id="2147483728" r:id="rId8"/>
    <p:sldLayoutId id="2147483729" r:id="rId9"/>
    <p:sldLayoutId id="2147483654" r:id="rId10"/>
    <p:sldLayoutId id="2147483655" r:id="rId11"/>
    <p:sldLayoutId id="2147483667" r:id="rId12"/>
    <p:sldLayoutId id="2147483670" r:id="rId13"/>
    <p:sldLayoutId id="2147483730" r:id="rId14"/>
    <p:sldLayoutId id="2147483731" r:id="rId15"/>
    <p:sldLayoutId id="214748373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 userDrawn="1">
          <p15:clr>
            <a:srgbClr val="F26B43"/>
          </p15:clr>
        </p15:guide>
        <p15:guide id="2" pos="7410" userDrawn="1">
          <p15:clr>
            <a:srgbClr val="F26B43"/>
          </p15:clr>
        </p15:guide>
        <p15:guide id="3" orient="horz" pos="388" userDrawn="1">
          <p15:clr>
            <a:srgbClr val="F26B43"/>
          </p15:clr>
        </p15:guide>
        <p15:guide id="4" orient="horz" pos="774" userDrawn="1">
          <p15:clr>
            <a:srgbClr val="F26B43"/>
          </p15:clr>
        </p15:guide>
        <p15:guide id="5" orient="horz" pos="1289" userDrawn="1">
          <p15:clr>
            <a:srgbClr val="F26B43"/>
          </p15:clr>
        </p15:guide>
        <p15:guide id="6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2ahUKEwiXjcib8oPhAhWDJVAKHTyUD9UQjRx6BAgBEAU&amp;url=https://www.netavisengribskov.dk/knallert-paakoerte-bil-to-unge-kvaestet-i-trafikulykke/&amp;psig=AOvVaw0PpRjZsNhpp1kWhshSYhgW&amp;ust=155273050728226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k/url?sa=i&amp;rct=j&amp;q=&amp;esrc=s&amp;source=images&amp;cd=&amp;cad=rja&amp;uact=8&amp;ved=2ahUKEwiEwbuq1P7fAhWIjSwKHafeDI0QjRx6BAgBEAU&amp;url=https://pixabay.com/en/solo-violinist-playing-artist-619154/&amp;psig=AOvVaw2gTrML850Ihc8W5MAz_FHS&amp;ust=1548152673451851" TargetMode="External"/><Relationship Id="rId3" Type="http://schemas.openxmlformats.org/officeDocument/2006/relationships/chart" Target="../charts/chart2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oogle.dk/url?sa=i&amp;rct=j&amp;q=&amp;esrc=s&amp;source=images&amp;cd=&amp;cad=rja&amp;uact=8&amp;ved=2ahUKEwi51-X-0_7fAhVLKywKHUQqDecQjRx6BAgBEAU&amp;url=https://news.northwestern.edu/stories/2017/december/northwestern-university-symphony-orchestra-announces-2018-asia-tour/&amp;psig=AOvVaw0GSKRKpaSAggyiTbq2kIRv&amp;ust=1548152586004092" TargetMode="External"/><Relationship Id="rId11" Type="http://schemas.openxmlformats.org/officeDocument/2006/relationships/image" Target="../media/image39.jpeg"/><Relationship Id="rId5" Type="http://schemas.openxmlformats.org/officeDocument/2006/relationships/chart" Target="../charts/chart4.xml"/><Relationship Id="rId10" Type="http://schemas.openxmlformats.org/officeDocument/2006/relationships/hyperlink" Target="https://www.google.com/url?sa=i&amp;rct=j&amp;q=&amp;esrc=s&amp;source=images&amp;cd=&amp;cad=rja&amp;uact=8&amp;ved=2ahUKEwjemqTy1P7fAhWFjSwKHZCbBUcQjRx6BAgBEAU&amp;url=https://www.youtube.com/watch?v%3DwOY76WxdRbg&amp;psig=AOvVaw26MK2mZ3sCJma3xc9yQYUG&amp;ust=1548152833358330" TargetMode="External"/><Relationship Id="rId4" Type="http://schemas.openxmlformats.org/officeDocument/2006/relationships/chart" Target="../charts/chart3.xml"/><Relationship Id="rId9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openxmlformats.org/officeDocument/2006/relationships/image" Target="cid:image003.png@01CD9FB8.1B1014D0" TargetMode="Externa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cid:image003.png@01CD9FB8.1B1014D0" TargetMode="Externa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5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cid:image003.png@01CD9FB8.1B1014D0" TargetMode="Externa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cid:image003.png@01CD9FB8.1B1014D0" TargetMode="External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cid:image003.png@01CD9FB8.1B1014D0" TargetMode="Externa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cid:image003.png@01CD9FB8.1B1014D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cid:image003.png@01CD9FB8.1B1014D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cid:image003.png@01CD9FB8.1B1014D0" TargetMode="Externa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ahg@nfa.dk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dk/url?sa=i&amp;rct=j&amp;q=&amp;esrc=s&amp;source=images&amp;cd=&amp;ved=2ahUKEwiwzfWr66LkAhVEPFAKHTxeANkQjRx6BAgBEAQ&amp;url=https%3A%2F%2Fsove.nu%2Fsoevnbehov%2F&amp;psig=AOvVaw02zJDtnErh2jzIJvdI_-LJ&amp;ust=1566987764014933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5ED341-F55B-48AA-AD90-E897D4C78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619" y="2462526"/>
            <a:ext cx="6835545" cy="1609200"/>
          </a:xfrm>
        </p:spPr>
        <p:txBody>
          <a:bodyPr/>
          <a:lstStyle/>
          <a:p>
            <a:r>
              <a:rPr lang="da-DK" dirty="0" smtClean="0"/>
              <a:t>Søvn og helbred</a:t>
            </a:r>
            <a:br>
              <a:rPr lang="da-DK" dirty="0" smtClean="0"/>
            </a:br>
            <a:r>
              <a:rPr lang="da-DK" sz="2800" i="1" dirty="0"/>
              <a:t> </a:t>
            </a:r>
            <a:r>
              <a:rPr lang="da-DK" sz="2800" i="1" dirty="0" smtClean="0"/>
              <a:t>- og et par ord om natarbejde</a:t>
            </a:r>
            <a:endParaRPr lang="da-DK" sz="2800" i="1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822E907-E6EF-4F60-863C-AD4ED1D4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619" y="4598400"/>
            <a:ext cx="6107400" cy="1655762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Marie Aarrebo Jensen, NFA</a:t>
            </a:r>
          </a:p>
          <a:p>
            <a:pPr>
              <a:buNone/>
            </a:pPr>
            <a:r>
              <a:rPr lang="da-DK" dirty="0" smtClean="0"/>
              <a:t> 22. oktober 2019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82EFF-0536-4C8F-90CA-279253DC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22E2-5784-4E40-9CF3-EDC040EA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E568-C9A9-4786-9B97-E6155E6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B01888-6F25-4C8C-9B3A-BE5ABFA02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5ADF83-5FCA-4EBA-B99F-9EA031B63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9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solidFill>
                  <a:schemeClr val="bg1">
                    <a:lumMod val="65000"/>
                  </a:schemeClr>
                </a:solidFill>
              </a:rPr>
              <a:t>Søvn generelt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sover man dårligt?</a:t>
            </a:r>
          </a:p>
          <a:p>
            <a:r>
              <a:rPr lang="da-DK" sz="2800" dirty="0"/>
              <a:t>Hvorfor er dårlig søvn et problem?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Hvad kan man gøre for at sove bedre?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Lidt mere om natarbejde…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9737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2201" y="765175"/>
            <a:ext cx="5602287" cy="1143000"/>
          </a:xfrm>
        </p:spPr>
        <p:txBody>
          <a:bodyPr/>
          <a:lstStyle/>
          <a:p>
            <a:r>
              <a:rPr lang="sv-SE" dirty="0" err="1"/>
              <a:t>Søvnmangel</a:t>
            </a:r>
            <a:endParaRPr lang="sv-S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940" y="2575445"/>
            <a:ext cx="5843588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dirty="0" err="1"/>
              <a:t>Mere</a:t>
            </a:r>
            <a:r>
              <a:rPr lang="sv-SE" sz="3200" dirty="0"/>
              <a:t> </a:t>
            </a:r>
            <a:r>
              <a:rPr lang="sv-SE" sz="3200" dirty="0" err="1" smtClean="0"/>
              <a:t>træt</a:t>
            </a:r>
            <a:endParaRPr lang="sv-SE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dirty="0" err="1"/>
              <a:t>Nedsat</a:t>
            </a:r>
            <a:r>
              <a:rPr lang="sv-SE" sz="3200" dirty="0"/>
              <a:t> </a:t>
            </a:r>
            <a:r>
              <a:rPr lang="sv-SE" sz="3200" dirty="0" err="1"/>
              <a:t>opmærksomhed</a:t>
            </a:r>
            <a:endParaRPr lang="sv-SE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dirty="0" err="1"/>
              <a:t>Længere</a:t>
            </a:r>
            <a:r>
              <a:rPr lang="sv-SE" sz="3200" dirty="0"/>
              <a:t> reaktionstid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dirty="0" err="1"/>
              <a:t>Dårligere</a:t>
            </a:r>
            <a:r>
              <a:rPr lang="sv-SE" sz="3200" dirty="0"/>
              <a:t> </a:t>
            </a:r>
            <a:r>
              <a:rPr lang="sv-SE" sz="3200" dirty="0" err="1"/>
              <a:t>hukommelse</a:t>
            </a:r>
            <a:endParaRPr lang="sv-SE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dirty="0" err="1"/>
              <a:t>Dårligt</a:t>
            </a:r>
            <a:r>
              <a:rPr lang="sv-SE" sz="3200" dirty="0"/>
              <a:t> </a:t>
            </a:r>
            <a:r>
              <a:rPr lang="sv-SE" sz="3200" dirty="0" err="1"/>
              <a:t>humør</a:t>
            </a:r>
            <a:endParaRPr lang="sv-SE" sz="3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v-SE" sz="3200" dirty="0"/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sv-SE" sz="3200" dirty="0"/>
          </a:p>
        </p:txBody>
      </p:sp>
      <p:pic>
        <p:nvPicPr>
          <p:cNvPr id="87044" name="Picture 4" descr="søvn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"/>
          <a:stretch/>
        </p:blipFill>
        <p:spPr bwMode="auto">
          <a:xfrm>
            <a:off x="0" y="-819150"/>
            <a:ext cx="2636838" cy="77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148263" y="6237288"/>
            <a:ext cx="2702984" cy="3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 dirty="0"/>
              <a:t>Banks and </a:t>
            </a:r>
            <a:r>
              <a:rPr lang="da-DK" dirty="0" err="1"/>
              <a:t>Dinges</a:t>
            </a:r>
            <a:r>
              <a:rPr lang="da-DK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957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4169" y="620688"/>
            <a:ext cx="5602287" cy="1143000"/>
          </a:xfrm>
        </p:spPr>
        <p:txBody>
          <a:bodyPr/>
          <a:lstStyle/>
          <a:p>
            <a:r>
              <a:rPr lang="da-DK" dirty="0"/>
              <a:t>Søvn efter søvnmangel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9588" y="2071688"/>
            <a:ext cx="6059487" cy="4525962"/>
          </a:xfrm>
        </p:spPr>
        <p:txBody>
          <a:bodyPr/>
          <a:lstStyle/>
          <a:p>
            <a:r>
              <a:rPr lang="da-DK" sz="2800" dirty="0"/>
              <a:t>Falder hurtigere i søvn</a:t>
            </a:r>
          </a:p>
          <a:p>
            <a:r>
              <a:rPr lang="da-DK" sz="2800" dirty="0"/>
              <a:t>Mindre let søvn og drømmesøvn</a:t>
            </a:r>
          </a:p>
          <a:p>
            <a:r>
              <a:rPr lang="da-DK" sz="2800" dirty="0"/>
              <a:t>Lige så meget eller mere dyb søvn</a:t>
            </a:r>
          </a:p>
          <a:p>
            <a:r>
              <a:rPr lang="sv-SE" sz="2800" dirty="0" err="1"/>
              <a:t>Sværere</a:t>
            </a:r>
            <a:r>
              <a:rPr lang="sv-SE" sz="2800" dirty="0"/>
              <a:t> ved at </a:t>
            </a:r>
            <a:r>
              <a:rPr lang="sv-SE" sz="2800" dirty="0" err="1"/>
              <a:t>blive</a:t>
            </a:r>
            <a:r>
              <a:rPr lang="sv-SE" sz="2800" dirty="0"/>
              <a:t> </a:t>
            </a:r>
            <a:r>
              <a:rPr lang="sv-SE" sz="2800" dirty="0" err="1"/>
              <a:t>vækket</a:t>
            </a:r>
            <a:endParaRPr lang="da-DK" sz="2800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148263" y="6237288"/>
            <a:ext cx="2702984" cy="3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 dirty="0"/>
              <a:t>Banks and </a:t>
            </a:r>
            <a:r>
              <a:rPr lang="da-DK" dirty="0" err="1"/>
              <a:t>Dinges</a:t>
            </a:r>
            <a:r>
              <a:rPr lang="da-DK" dirty="0"/>
              <a:t>, 2007</a:t>
            </a:r>
          </a:p>
        </p:txBody>
      </p:sp>
      <p:pic>
        <p:nvPicPr>
          <p:cNvPr id="89093" name="Picture 5" descr="søvn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"/>
          <a:stretch/>
        </p:blipFill>
        <p:spPr bwMode="auto">
          <a:xfrm>
            <a:off x="0" y="-892175"/>
            <a:ext cx="2636838" cy="78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333276"/>
            <a:ext cx="7132638" cy="1079500"/>
          </a:xfrm>
        </p:spPr>
        <p:txBody>
          <a:bodyPr/>
          <a:lstStyle/>
          <a:p>
            <a:r>
              <a:rPr lang="sv-SE" dirty="0" err="1" smtClean="0"/>
              <a:t>Akkumuleret</a:t>
            </a:r>
            <a:r>
              <a:rPr lang="sv-SE" dirty="0" smtClean="0"/>
              <a:t> </a:t>
            </a:r>
            <a:r>
              <a:rPr lang="sv-SE" dirty="0" err="1" smtClean="0"/>
              <a:t>søvn</a:t>
            </a:r>
            <a:r>
              <a:rPr lang="sv-SE" dirty="0" smtClean="0"/>
              <a:t> restriktion </a:t>
            </a:r>
            <a:r>
              <a:rPr lang="sv-SE" dirty="0" err="1" smtClean="0"/>
              <a:t>og</a:t>
            </a:r>
            <a:r>
              <a:rPr lang="sv-SE" dirty="0" smtClean="0"/>
              <a:t> </a:t>
            </a:r>
            <a:r>
              <a:rPr lang="sv-SE" dirty="0" err="1" smtClean="0"/>
              <a:t>opmærksomhed</a:t>
            </a:r>
            <a:endParaRPr lang="sv-SE" dirty="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200650" y="6329365"/>
            <a:ext cx="1886863" cy="2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nl-NL" sz="1200" dirty="0">
                <a:solidFill>
                  <a:schemeClr val="tx1"/>
                </a:solidFill>
              </a:rPr>
              <a:t>Van Dongen et al (2003)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5604" name="AutoShape 6"/>
          <p:cNvSpPr>
            <a:spLocks noChangeAspect="1" noChangeArrowheads="1" noTextEdit="1"/>
          </p:cNvSpPr>
          <p:nvPr/>
        </p:nvSpPr>
        <p:spPr bwMode="auto">
          <a:xfrm>
            <a:off x="419100" y="1771650"/>
            <a:ext cx="76088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95300" y="1847852"/>
            <a:ext cx="7467600" cy="411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549400" y="2133600"/>
            <a:ext cx="0" cy="29098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1495425" y="50434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1495425" y="468153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1495425" y="43195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1495425" y="395763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1495425" y="35941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>
            <a:off x="1495425" y="322103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3" name="Line 16"/>
          <p:cNvSpPr>
            <a:spLocks noChangeShapeType="1"/>
          </p:cNvSpPr>
          <p:nvPr/>
        </p:nvSpPr>
        <p:spPr bwMode="auto">
          <a:xfrm>
            <a:off x="1495425" y="28590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1495425" y="249713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>
            <a:off x="1495425" y="21336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>
            <a:off x="1549401" y="5043488"/>
            <a:ext cx="42719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 flipV="1">
            <a:off x="1549400" y="50434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8" name="Line 21"/>
          <p:cNvSpPr>
            <a:spLocks noChangeShapeType="1"/>
          </p:cNvSpPr>
          <p:nvPr/>
        </p:nvSpPr>
        <p:spPr bwMode="auto">
          <a:xfrm flipV="1">
            <a:off x="2976563" y="50434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 flipV="1">
            <a:off x="4394200" y="50434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0" name="Line 23"/>
          <p:cNvSpPr>
            <a:spLocks noChangeShapeType="1"/>
          </p:cNvSpPr>
          <p:nvPr/>
        </p:nvSpPr>
        <p:spPr bwMode="auto">
          <a:xfrm flipV="1">
            <a:off x="5821363" y="50434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1" name="Freeform 24"/>
          <p:cNvSpPr>
            <a:spLocks/>
          </p:cNvSpPr>
          <p:nvPr/>
        </p:nvSpPr>
        <p:spPr bwMode="auto">
          <a:xfrm>
            <a:off x="1549401" y="2354263"/>
            <a:ext cx="3986213" cy="2525712"/>
          </a:xfrm>
          <a:custGeom>
            <a:avLst/>
            <a:gdLst>
              <a:gd name="T0" fmla="*/ 0 w 363"/>
              <a:gd name="T1" fmla="*/ 2147483647 h 230"/>
              <a:gd name="T2" fmla="*/ 2147483647 w 363"/>
              <a:gd name="T3" fmla="*/ 2147483647 h 230"/>
              <a:gd name="T4" fmla="*/ 2147483647 w 363"/>
              <a:gd name="T5" fmla="*/ 2147483647 h 230"/>
              <a:gd name="T6" fmla="*/ 2147483647 w 363"/>
              <a:gd name="T7" fmla="*/ 2147483647 h 230"/>
              <a:gd name="T8" fmla="*/ 2147483647 w 363"/>
              <a:gd name="T9" fmla="*/ 2147483647 h 230"/>
              <a:gd name="T10" fmla="*/ 2147483647 w 363"/>
              <a:gd name="T11" fmla="*/ 2147483647 h 230"/>
              <a:gd name="T12" fmla="*/ 2147483647 w 363"/>
              <a:gd name="T13" fmla="*/ 0 h 230"/>
              <a:gd name="T14" fmla="*/ 2147483647 w 363"/>
              <a:gd name="T15" fmla="*/ 2147483647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230">
                <a:moveTo>
                  <a:pt x="0" y="230"/>
                </a:moveTo>
                <a:lnTo>
                  <a:pt x="52" y="212"/>
                </a:lnTo>
                <a:lnTo>
                  <a:pt x="104" y="174"/>
                </a:lnTo>
                <a:lnTo>
                  <a:pt x="156" y="145"/>
                </a:lnTo>
                <a:lnTo>
                  <a:pt x="207" y="83"/>
                </a:lnTo>
                <a:lnTo>
                  <a:pt x="259" y="52"/>
                </a:lnTo>
                <a:lnTo>
                  <a:pt x="311" y="0"/>
                </a:lnTo>
                <a:lnTo>
                  <a:pt x="363" y="18"/>
                </a:lnTo>
              </a:path>
            </a:pathLst>
          </a:custGeom>
          <a:noFill/>
          <a:ln w="7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2" name="Freeform 25"/>
          <p:cNvSpPr>
            <a:spLocks/>
          </p:cNvSpPr>
          <p:nvPr/>
        </p:nvSpPr>
        <p:spPr bwMode="auto">
          <a:xfrm>
            <a:off x="1549401" y="3044825"/>
            <a:ext cx="3986213" cy="1835150"/>
          </a:xfrm>
          <a:custGeom>
            <a:avLst/>
            <a:gdLst>
              <a:gd name="T0" fmla="*/ 0 w 363"/>
              <a:gd name="T1" fmla="*/ 2147483647 h 167"/>
              <a:gd name="T2" fmla="*/ 2147483647 w 363"/>
              <a:gd name="T3" fmla="*/ 2147483647 h 167"/>
              <a:gd name="T4" fmla="*/ 2147483647 w 363"/>
              <a:gd name="T5" fmla="*/ 2147483647 h 167"/>
              <a:gd name="T6" fmla="*/ 2147483647 w 363"/>
              <a:gd name="T7" fmla="*/ 2147483647 h 167"/>
              <a:gd name="T8" fmla="*/ 2147483647 w 363"/>
              <a:gd name="T9" fmla="*/ 2147483647 h 167"/>
              <a:gd name="T10" fmla="*/ 2147483647 w 363"/>
              <a:gd name="T11" fmla="*/ 2147483647 h 167"/>
              <a:gd name="T12" fmla="*/ 2147483647 w 363"/>
              <a:gd name="T13" fmla="*/ 2147483647 h 167"/>
              <a:gd name="T14" fmla="*/ 2147483647 w 363"/>
              <a:gd name="T15" fmla="*/ 0 h 1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167">
                <a:moveTo>
                  <a:pt x="0" y="167"/>
                </a:moveTo>
                <a:lnTo>
                  <a:pt x="52" y="160"/>
                </a:lnTo>
                <a:lnTo>
                  <a:pt x="104" y="126"/>
                </a:lnTo>
                <a:lnTo>
                  <a:pt x="156" y="115"/>
                </a:lnTo>
                <a:lnTo>
                  <a:pt x="207" y="96"/>
                </a:lnTo>
                <a:lnTo>
                  <a:pt x="259" y="57"/>
                </a:lnTo>
                <a:lnTo>
                  <a:pt x="311" y="7"/>
                </a:lnTo>
                <a:lnTo>
                  <a:pt x="363" y="0"/>
                </a:lnTo>
              </a:path>
            </a:pathLst>
          </a:custGeom>
          <a:noFill/>
          <a:ln w="7">
            <a:solidFill>
              <a:srgbClr val="FF414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3" name="Freeform 26"/>
          <p:cNvSpPr>
            <a:spLocks/>
          </p:cNvSpPr>
          <p:nvPr/>
        </p:nvSpPr>
        <p:spPr bwMode="auto">
          <a:xfrm>
            <a:off x="1549401" y="4330700"/>
            <a:ext cx="3986213" cy="712788"/>
          </a:xfrm>
          <a:custGeom>
            <a:avLst/>
            <a:gdLst>
              <a:gd name="T0" fmla="*/ 0 w 363"/>
              <a:gd name="T1" fmla="*/ 2147483647 h 65"/>
              <a:gd name="T2" fmla="*/ 2147483647 w 363"/>
              <a:gd name="T3" fmla="*/ 2147483647 h 65"/>
              <a:gd name="T4" fmla="*/ 2147483647 w 363"/>
              <a:gd name="T5" fmla="*/ 2147483647 h 65"/>
              <a:gd name="T6" fmla="*/ 2147483647 w 363"/>
              <a:gd name="T7" fmla="*/ 2147483647 h 65"/>
              <a:gd name="T8" fmla="*/ 2147483647 w 363"/>
              <a:gd name="T9" fmla="*/ 2147483647 h 65"/>
              <a:gd name="T10" fmla="*/ 2147483647 w 363"/>
              <a:gd name="T11" fmla="*/ 2147483647 h 65"/>
              <a:gd name="T12" fmla="*/ 2147483647 w 363"/>
              <a:gd name="T13" fmla="*/ 2147483647 h 65"/>
              <a:gd name="T14" fmla="*/ 2147483647 w 363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3" h="65">
                <a:moveTo>
                  <a:pt x="0" y="50"/>
                </a:moveTo>
                <a:lnTo>
                  <a:pt x="52" y="65"/>
                </a:lnTo>
                <a:lnTo>
                  <a:pt x="104" y="58"/>
                </a:lnTo>
                <a:lnTo>
                  <a:pt x="156" y="58"/>
                </a:lnTo>
                <a:lnTo>
                  <a:pt x="207" y="46"/>
                </a:lnTo>
                <a:lnTo>
                  <a:pt x="259" y="39"/>
                </a:lnTo>
                <a:lnTo>
                  <a:pt x="311" y="11"/>
                </a:lnTo>
                <a:lnTo>
                  <a:pt x="363" y="0"/>
                </a:lnTo>
              </a:path>
            </a:pathLst>
          </a:custGeom>
          <a:noFill/>
          <a:ln w="7">
            <a:solidFill>
              <a:srgbClr val="A526D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4" name="Rectangle 27"/>
          <p:cNvSpPr>
            <a:spLocks noChangeArrowheads="1"/>
          </p:cNvSpPr>
          <p:nvPr/>
        </p:nvSpPr>
        <p:spPr bwMode="auto">
          <a:xfrm>
            <a:off x="1835151" y="2309815"/>
            <a:ext cx="153988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5" name="Rectangle 28"/>
          <p:cNvSpPr>
            <a:spLocks noChangeArrowheads="1"/>
          </p:cNvSpPr>
          <p:nvPr/>
        </p:nvSpPr>
        <p:spPr bwMode="auto">
          <a:xfrm>
            <a:off x="2076451" y="2309815"/>
            <a:ext cx="44450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6" name="Rectangle 29"/>
          <p:cNvSpPr>
            <a:spLocks noChangeArrowheads="1"/>
          </p:cNvSpPr>
          <p:nvPr/>
        </p:nvSpPr>
        <p:spPr bwMode="auto">
          <a:xfrm>
            <a:off x="2120901" y="2309815"/>
            <a:ext cx="109538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7" name="Rectangle 30"/>
          <p:cNvSpPr>
            <a:spLocks noChangeArrowheads="1"/>
          </p:cNvSpPr>
          <p:nvPr/>
        </p:nvSpPr>
        <p:spPr bwMode="auto">
          <a:xfrm>
            <a:off x="2319338" y="2309815"/>
            <a:ext cx="87312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8" name="Rectangle 31"/>
          <p:cNvSpPr>
            <a:spLocks noChangeArrowheads="1"/>
          </p:cNvSpPr>
          <p:nvPr/>
        </p:nvSpPr>
        <p:spPr bwMode="auto">
          <a:xfrm>
            <a:off x="2406650" y="2309815"/>
            <a:ext cx="65088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29" name="Rectangle 32"/>
          <p:cNvSpPr>
            <a:spLocks noChangeArrowheads="1"/>
          </p:cNvSpPr>
          <p:nvPr/>
        </p:nvSpPr>
        <p:spPr bwMode="auto">
          <a:xfrm>
            <a:off x="2560639" y="2309815"/>
            <a:ext cx="131762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2692401" y="2309815"/>
            <a:ext cx="22225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31" name="Rectangle 34"/>
          <p:cNvSpPr>
            <a:spLocks noChangeArrowheads="1"/>
          </p:cNvSpPr>
          <p:nvPr/>
        </p:nvSpPr>
        <p:spPr bwMode="auto">
          <a:xfrm>
            <a:off x="2801939" y="2309815"/>
            <a:ext cx="153987" cy="22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32" name="Freeform 35"/>
          <p:cNvSpPr>
            <a:spLocks/>
          </p:cNvSpPr>
          <p:nvPr/>
        </p:nvSpPr>
        <p:spPr bwMode="auto">
          <a:xfrm>
            <a:off x="1506538" y="4835527"/>
            <a:ext cx="87312" cy="87313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0 w 55"/>
              <a:gd name="T7" fmla="*/ 2147483647 h 55"/>
              <a:gd name="T8" fmla="*/ 2147483647 w 55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28"/>
                </a:lnTo>
                <a:lnTo>
                  <a:pt x="27" y="55"/>
                </a:lnTo>
                <a:lnTo>
                  <a:pt x="0" y="28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3" name="Freeform 36"/>
          <p:cNvSpPr>
            <a:spLocks/>
          </p:cNvSpPr>
          <p:nvPr/>
        </p:nvSpPr>
        <p:spPr bwMode="auto">
          <a:xfrm>
            <a:off x="2076450" y="4637088"/>
            <a:ext cx="88900" cy="88900"/>
          </a:xfrm>
          <a:custGeom>
            <a:avLst/>
            <a:gdLst>
              <a:gd name="T0" fmla="*/ 2147483647 w 56"/>
              <a:gd name="T1" fmla="*/ 0 h 56"/>
              <a:gd name="T2" fmla="*/ 2147483647 w 56"/>
              <a:gd name="T3" fmla="*/ 2147483647 h 56"/>
              <a:gd name="T4" fmla="*/ 2147483647 w 56"/>
              <a:gd name="T5" fmla="*/ 2147483647 h 56"/>
              <a:gd name="T6" fmla="*/ 0 w 56"/>
              <a:gd name="T7" fmla="*/ 2147483647 h 56"/>
              <a:gd name="T8" fmla="*/ 2147483647 w 56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56" y="28"/>
                </a:lnTo>
                <a:lnTo>
                  <a:pt x="28" y="56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4" name="Freeform 37"/>
          <p:cNvSpPr>
            <a:spLocks/>
          </p:cNvSpPr>
          <p:nvPr/>
        </p:nvSpPr>
        <p:spPr bwMode="auto">
          <a:xfrm>
            <a:off x="2647951" y="4221163"/>
            <a:ext cx="87313" cy="87312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0 w 55"/>
              <a:gd name="T7" fmla="*/ 2147483647 h 55"/>
              <a:gd name="T8" fmla="*/ 2147483647 w 55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27"/>
                </a:lnTo>
                <a:lnTo>
                  <a:pt x="28" y="55"/>
                </a:lnTo>
                <a:lnTo>
                  <a:pt x="0" y="27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5" name="Freeform 38"/>
          <p:cNvSpPr>
            <a:spLocks/>
          </p:cNvSpPr>
          <p:nvPr/>
        </p:nvSpPr>
        <p:spPr bwMode="auto">
          <a:xfrm>
            <a:off x="3219451" y="3902075"/>
            <a:ext cx="87313" cy="87313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0 w 55"/>
              <a:gd name="T7" fmla="*/ 2147483647 h 55"/>
              <a:gd name="T8" fmla="*/ 2147483647 w 55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28"/>
                </a:lnTo>
                <a:lnTo>
                  <a:pt x="27" y="55"/>
                </a:lnTo>
                <a:lnTo>
                  <a:pt x="0" y="28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6" name="Freeform 39"/>
          <p:cNvSpPr>
            <a:spLocks/>
          </p:cNvSpPr>
          <p:nvPr/>
        </p:nvSpPr>
        <p:spPr bwMode="auto">
          <a:xfrm>
            <a:off x="3778251" y="3221038"/>
            <a:ext cx="88900" cy="87312"/>
          </a:xfrm>
          <a:custGeom>
            <a:avLst/>
            <a:gdLst>
              <a:gd name="T0" fmla="*/ 2147483647 w 56"/>
              <a:gd name="T1" fmla="*/ 0 h 55"/>
              <a:gd name="T2" fmla="*/ 2147483647 w 56"/>
              <a:gd name="T3" fmla="*/ 2147483647 h 55"/>
              <a:gd name="T4" fmla="*/ 2147483647 w 56"/>
              <a:gd name="T5" fmla="*/ 2147483647 h 55"/>
              <a:gd name="T6" fmla="*/ 0 w 56"/>
              <a:gd name="T7" fmla="*/ 2147483647 h 55"/>
              <a:gd name="T8" fmla="*/ 2147483647 w 56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5">
                <a:moveTo>
                  <a:pt x="28" y="0"/>
                </a:moveTo>
                <a:lnTo>
                  <a:pt x="56" y="28"/>
                </a:lnTo>
                <a:lnTo>
                  <a:pt x="28" y="55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7" name="Freeform 40"/>
          <p:cNvSpPr>
            <a:spLocks/>
          </p:cNvSpPr>
          <p:nvPr/>
        </p:nvSpPr>
        <p:spPr bwMode="auto">
          <a:xfrm>
            <a:off x="4349751" y="2881313"/>
            <a:ext cx="87313" cy="87312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0 w 55"/>
              <a:gd name="T7" fmla="*/ 2147483647 h 55"/>
              <a:gd name="T8" fmla="*/ 2147483647 w 55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27"/>
                </a:lnTo>
                <a:lnTo>
                  <a:pt x="28" y="55"/>
                </a:lnTo>
                <a:lnTo>
                  <a:pt x="0" y="27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8" name="Freeform 41"/>
          <p:cNvSpPr>
            <a:spLocks/>
          </p:cNvSpPr>
          <p:nvPr/>
        </p:nvSpPr>
        <p:spPr bwMode="auto">
          <a:xfrm>
            <a:off x="4921251" y="2309813"/>
            <a:ext cx="87313" cy="87312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0 w 55"/>
              <a:gd name="T7" fmla="*/ 2147483647 h 55"/>
              <a:gd name="T8" fmla="*/ 2147483647 w 55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28"/>
                </a:lnTo>
                <a:lnTo>
                  <a:pt x="27" y="55"/>
                </a:lnTo>
                <a:lnTo>
                  <a:pt x="0" y="28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39" name="Freeform 42"/>
          <p:cNvSpPr>
            <a:spLocks/>
          </p:cNvSpPr>
          <p:nvPr/>
        </p:nvSpPr>
        <p:spPr bwMode="auto">
          <a:xfrm>
            <a:off x="5491164" y="2506663"/>
            <a:ext cx="88900" cy="88900"/>
          </a:xfrm>
          <a:custGeom>
            <a:avLst/>
            <a:gdLst>
              <a:gd name="T0" fmla="*/ 2147483647 w 56"/>
              <a:gd name="T1" fmla="*/ 0 h 56"/>
              <a:gd name="T2" fmla="*/ 2147483647 w 56"/>
              <a:gd name="T3" fmla="*/ 2147483647 h 56"/>
              <a:gd name="T4" fmla="*/ 2147483647 w 56"/>
              <a:gd name="T5" fmla="*/ 2147483647 h 56"/>
              <a:gd name="T6" fmla="*/ 0 w 56"/>
              <a:gd name="T7" fmla="*/ 2147483647 h 56"/>
              <a:gd name="T8" fmla="*/ 2147483647 w 56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56" y="28"/>
                </a:lnTo>
                <a:lnTo>
                  <a:pt x="28" y="56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0" name="Rectangle 43"/>
          <p:cNvSpPr>
            <a:spLocks noChangeArrowheads="1"/>
          </p:cNvSpPr>
          <p:nvPr/>
        </p:nvSpPr>
        <p:spPr bwMode="auto">
          <a:xfrm>
            <a:off x="1506538" y="4835527"/>
            <a:ext cx="87312" cy="87313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1" name="Rectangle 44"/>
          <p:cNvSpPr>
            <a:spLocks noChangeArrowheads="1"/>
          </p:cNvSpPr>
          <p:nvPr/>
        </p:nvSpPr>
        <p:spPr bwMode="auto">
          <a:xfrm>
            <a:off x="2076450" y="4759327"/>
            <a:ext cx="88900" cy="87313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2" name="Rectangle 45"/>
          <p:cNvSpPr>
            <a:spLocks noChangeArrowheads="1"/>
          </p:cNvSpPr>
          <p:nvPr/>
        </p:nvSpPr>
        <p:spPr bwMode="auto">
          <a:xfrm>
            <a:off x="2647951" y="4384675"/>
            <a:ext cx="87313" cy="88900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3" name="Rectangle 46"/>
          <p:cNvSpPr>
            <a:spLocks noChangeArrowheads="1"/>
          </p:cNvSpPr>
          <p:nvPr/>
        </p:nvSpPr>
        <p:spPr bwMode="auto">
          <a:xfrm>
            <a:off x="3219451" y="4264025"/>
            <a:ext cx="87313" cy="88900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4" name="Rectangle 47"/>
          <p:cNvSpPr>
            <a:spLocks noChangeArrowheads="1"/>
          </p:cNvSpPr>
          <p:nvPr/>
        </p:nvSpPr>
        <p:spPr bwMode="auto">
          <a:xfrm>
            <a:off x="3778251" y="4056063"/>
            <a:ext cx="88900" cy="87312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5" name="Rectangle 48"/>
          <p:cNvSpPr>
            <a:spLocks noChangeArrowheads="1"/>
          </p:cNvSpPr>
          <p:nvPr/>
        </p:nvSpPr>
        <p:spPr bwMode="auto">
          <a:xfrm>
            <a:off x="4349751" y="3627438"/>
            <a:ext cx="87313" cy="87312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6" name="Rectangle 49"/>
          <p:cNvSpPr>
            <a:spLocks noChangeArrowheads="1"/>
          </p:cNvSpPr>
          <p:nvPr/>
        </p:nvSpPr>
        <p:spPr bwMode="auto">
          <a:xfrm>
            <a:off x="4921251" y="3078163"/>
            <a:ext cx="87313" cy="87312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7" name="Rectangle 50"/>
          <p:cNvSpPr>
            <a:spLocks noChangeArrowheads="1"/>
          </p:cNvSpPr>
          <p:nvPr/>
        </p:nvSpPr>
        <p:spPr bwMode="auto">
          <a:xfrm>
            <a:off x="5491164" y="3001963"/>
            <a:ext cx="88900" cy="87312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8" name="Freeform 51"/>
          <p:cNvSpPr>
            <a:spLocks/>
          </p:cNvSpPr>
          <p:nvPr/>
        </p:nvSpPr>
        <p:spPr bwMode="auto">
          <a:xfrm>
            <a:off x="1506538" y="4835527"/>
            <a:ext cx="87312" cy="87313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0 w 55"/>
              <a:gd name="T5" fmla="*/ 2147483647 h 55"/>
              <a:gd name="T6" fmla="*/ 2147483647 w 5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49" name="Freeform 52"/>
          <p:cNvSpPr>
            <a:spLocks/>
          </p:cNvSpPr>
          <p:nvPr/>
        </p:nvSpPr>
        <p:spPr bwMode="auto">
          <a:xfrm>
            <a:off x="2076450" y="5000627"/>
            <a:ext cx="88900" cy="87313"/>
          </a:xfrm>
          <a:custGeom>
            <a:avLst/>
            <a:gdLst>
              <a:gd name="T0" fmla="*/ 2147483647 w 56"/>
              <a:gd name="T1" fmla="*/ 0 h 55"/>
              <a:gd name="T2" fmla="*/ 2147483647 w 56"/>
              <a:gd name="T3" fmla="*/ 2147483647 h 55"/>
              <a:gd name="T4" fmla="*/ 0 w 56"/>
              <a:gd name="T5" fmla="*/ 2147483647 h 55"/>
              <a:gd name="T6" fmla="*/ 2147483647 w 56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55">
                <a:moveTo>
                  <a:pt x="28" y="0"/>
                </a:moveTo>
                <a:lnTo>
                  <a:pt x="56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0" name="Freeform 53"/>
          <p:cNvSpPr>
            <a:spLocks/>
          </p:cNvSpPr>
          <p:nvPr/>
        </p:nvSpPr>
        <p:spPr bwMode="auto">
          <a:xfrm>
            <a:off x="2647951" y="4922838"/>
            <a:ext cx="87313" cy="88900"/>
          </a:xfrm>
          <a:custGeom>
            <a:avLst/>
            <a:gdLst>
              <a:gd name="T0" fmla="*/ 2147483647 w 55"/>
              <a:gd name="T1" fmla="*/ 0 h 56"/>
              <a:gd name="T2" fmla="*/ 2147483647 w 55"/>
              <a:gd name="T3" fmla="*/ 2147483647 h 56"/>
              <a:gd name="T4" fmla="*/ 0 w 55"/>
              <a:gd name="T5" fmla="*/ 2147483647 h 56"/>
              <a:gd name="T6" fmla="*/ 2147483647 w 55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56">
                <a:moveTo>
                  <a:pt x="28" y="0"/>
                </a:moveTo>
                <a:lnTo>
                  <a:pt x="55" y="56"/>
                </a:lnTo>
                <a:lnTo>
                  <a:pt x="0" y="56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1" name="Freeform 54"/>
          <p:cNvSpPr>
            <a:spLocks/>
          </p:cNvSpPr>
          <p:nvPr/>
        </p:nvSpPr>
        <p:spPr bwMode="auto">
          <a:xfrm>
            <a:off x="3219451" y="4922838"/>
            <a:ext cx="87313" cy="88900"/>
          </a:xfrm>
          <a:custGeom>
            <a:avLst/>
            <a:gdLst>
              <a:gd name="T0" fmla="*/ 2147483647 w 55"/>
              <a:gd name="T1" fmla="*/ 0 h 56"/>
              <a:gd name="T2" fmla="*/ 2147483647 w 55"/>
              <a:gd name="T3" fmla="*/ 2147483647 h 56"/>
              <a:gd name="T4" fmla="*/ 0 w 55"/>
              <a:gd name="T5" fmla="*/ 2147483647 h 56"/>
              <a:gd name="T6" fmla="*/ 2147483647 w 55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56">
                <a:moveTo>
                  <a:pt x="27" y="0"/>
                </a:moveTo>
                <a:lnTo>
                  <a:pt x="55" y="56"/>
                </a:lnTo>
                <a:lnTo>
                  <a:pt x="0" y="56"/>
                </a:lnTo>
                <a:lnTo>
                  <a:pt x="27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2" name="Freeform 55"/>
          <p:cNvSpPr>
            <a:spLocks/>
          </p:cNvSpPr>
          <p:nvPr/>
        </p:nvSpPr>
        <p:spPr bwMode="auto">
          <a:xfrm>
            <a:off x="3778251" y="4791075"/>
            <a:ext cx="88900" cy="88900"/>
          </a:xfrm>
          <a:custGeom>
            <a:avLst/>
            <a:gdLst>
              <a:gd name="T0" fmla="*/ 2147483647 w 56"/>
              <a:gd name="T1" fmla="*/ 0 h 56"/>
              <a:gd name="T2" fmla="*/ 2147483647 w 56"/>
              <a:gd name="T3" fmla="*/ 2147483647 h 56"/>
              <a:gd name="T4" fmla="*/ 0 w 56"/>
              <a:gd name="T5" fmla="*/ 2147483647 h 56"/>
              <a:gd name="T6" fmla="*/ 2147483647 w 56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56" y="56"/>
                </a:lnTo>
                <a:lnTo>
                  <a:pt x="0" y="56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3" name="Freeform 56"/>
          <p:cNvSpPr>
            <a:spLocks/>
          </p:cNvSpPr>
          <p:nvPr/>
        </p:nvSpPr>
        <p:spPr bwMode="auto">
          <a:xfrm>
            <a:off x="4349751" y="4714877"/>
            <a:ext cx="87313" cy="87313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0 w 55"/>
              <a:gd name="T5" fmla="*/ 2147483647 h 55"/>
              <a:gd name="T6" fmla="*/ 2147483647 w 5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55">
                <a:moveTo>
                  <a:pt x="28" y="0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4" name="Freeform 57"/>
          <p:cNvSpPr>
            <a:spLocks/>
          </p:cNvSpPr>
          <p:nvPr/>
        </p:nvSpPr>
        <p:spPr bwMode="auto">
          <a:xfrm>
            <a:off x="4921251" y="4406902"/>
            <a:ext cx="87313" cy="87313"/>
          </a:xfrm>
          <a:custGeom>
            <a:avLst/>
            <a:gdLst>
              <a:gd name="T0" fmla="*/ 2147483647 w 55"/>
              <a:gd name="T1" fmla="*/ 0 h 55"/>
              <a:gd name="T2" fmla="*/ 2147483647 w 55"/>
              <a:gd name="T3" fmla="*/ 2147483647 h 55"/>
              <a:gd name="T4" fmla="*/ 0 w 55"/>
              <a:gd name="T5" fmla="*/ 2147483647 h 55"/>
              <a:gd name="T6" fmla="*/ 2147483647 w 5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55">
                <a:moveTo>
                  <a:pt x="27" y="0"/>
                </a:moveTo>
                <a:lnTo>
                  <a:pt x="55" y="55"/>
                </a:lnTo>
                <a:lnTo>
                  <a:pt x="0" y="55"/>
                </a:lnTo>
                <a:lnTo>
                  <a:pt x="27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5" name="Freeform 58"/>
          <p:cNvSpPr>
            <a:spLocks/>
          </p:cNvSpPr>
          <p:nvPr/>
        </p:nvSpPr>
        <p:spPr bwMode="auto">
          <a:xfrm>
            <a:off x="5491164" y="4286252"/>
            <a:ext cx="88900" cy="87313"/>
          </a:xfrm>
          <a:custGeom>
            <a:avLst/>
            <a:gdLst>
              <a:gd name="T0" fmla="*/ 2147483647 w 56"/>
              <a:gd name="T1" fmla="*/ 0 h 55"/>
              <a:gd name="T2" fmla="*/ 2147483647 w 56"/>
              <a:gd name="T3" fmla="*/ 2147483647 h 55"/>
              <a:gd name="T4" fmla="*/ 0 w 56"/>
              <a:gd name="T5" fmla="*/ 2147483647 h 55"/>
              <a:gd name="T6" fmla="*/ 2147483647 w 56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55">
                <a:moveTo>
                  <a:pt x="28" y="0"/>
                </a:moveTo>
                <a:lnTo>
                  <a:pt x="56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56" name="Rectangle 59"/>
          <p:cNvSpPr>
            <a:spLocks noChangeArrowheads="1"/>
          </p:cNvSpPr>
          <p:nvPr/>
        </p:nvSpPr>
        <p:spPr bwMode="auto">
          <a:xfrm>
            <a:off x="1309689" y="4945063"/>
            <a:ext cx="473529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0</a:t>
            </a:r>
            <a:endParaRPr lang="da-DK"/>
          </a:p>
        </p:txBody>
      </p:sp>
      <p:sp>
        <p:nvSpPr>
          <p:cNvPr id="25657" name="Rectangle 60"/>
          <p:cNvSpPr>
            <a:spLocks noChangeArrowheads="1"/>
          </p:cNvSpPr>
          <p:nvPr/>
        </p:nvSpPr>
        <p:spPr bwMode="auto">
          <a:xfrm>
            <a:off x="1309689" y="4583113"/>
            <a:ext cx="473529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2</a:t>
            </a:r>
            <a:endParaRPr lang="da-DK"/>
          </a:p>
        </p:txBody>
      </p:sp>
      <p:sp>
        <p:nvSpPr>
          <p:cNvPr id="25658" name="Rectangle 61"/>
          <p:cNvSpPr>
            <a:spLocks noChangeArrowheads="1"/>
          </p:cNvSpPr>
          <p:nvPr/>
        </p:nvSpPr>
        <p:spPr bwMode="auto">
          <a:xfrm>
            <a:off x="1309689" y="4221163"/>
            <a:ext cx="473529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4</a:t>
            </a:r>
            <a:endParaRPr lang="da-DK"/>
          </a:p>
        </p:txBody>
      </p:sp>
      <p:sp>
        <p:nvSpPr>
          <p:cNvPr id="25659" name="Rectangle 62"/>
          <p:cNvSpPr>
            <a:spLocks noChangeArrowheads="1"/>
          </p:cNvSpPr>
          <p:nvPr/>
        </p:nvSpPr>
        <p:spPr bwMode="auto">
          <a:xfrm>
            <a:off x="1309689" y="3857626"/>
            <a:ext cx="473529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6</a:t>
            </a:r>
            <a:endParaRPr lang="da-DK"/>
          </a:p>
        </p:txBody>
      </p:sp>
      <p:sp>
        <p:nvSpPr>
          <p:cNvPr id="25660" name="Rectangle 63"/>
          <p:cNvSpPr>
            <a:spLocks noChangeArrowheads="1"/>
          </p:cNvSpPr>
          <p:nvPr/>
        </p:nvSpPr>
        <p:spPr bwMode="auto">
          <a:xfrm>
            <a:off x="1309689" y="3495676"/>
            <a:ext cx="473529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8</a:t>
            </a:r>
            <a:endParaRPr lang="da-DK"/>
          </a:p>
        </p:txBody>
      </p:sp>
      <p:sp>
        <p:nvSpPr>
          <p:cNvPr id="25661" name="Rectangle 64"/>
          <p:cNvSpPr>
            <a:spLocks noChangeArrowheads="1"/>
          </p:cNvSpPr>
          <p:nvPr/>
        </p:nvSpPr>
        <p:spPr bwMode="auto">
          <a:xfrm>
            <a:off x="1211263" y="3122613"/>
            <a:ext cx="643284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10</a:t>
            </a:r>
            <a:endParaRPr lang="da-DK"/>
          </a:p>
        </p:txBody>
      </p:sp>
      <p:sp>
        <p:nvSpPr>
          <p:cNvPr id="25662" name="Rectangle 65"/>
          <p:cNvSpPr>
            <a:spLocks noChangeArrowheads="1"/>
          </p:cNvSpPr>
          <p:nvPr/>
        </p:nvSpPr>
        <p:spPr bwMode="auto">
          <a:xfrm>
            <a:off x="1211263" y="2760663"/>
            <a:ext cx="643284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12</a:t>
            </a:r>
            <a:endParaRPr lang="da-DK"/>
          </a:p>
        </p:txBody>
      </p:sp>
      <p:sp>
        <p:nvSpPr>
          <p:cNvPr id="25663" name="Rectangle 66"/>
          <p:cNvSpPr>
            <a:spLocks noChangeArrowheads="1"/>
          </p:cNvSpPr>
          <p:nvPr/>
        </p:nvSpPr>
        <p:spPr bwMode="auto">
          <a:xfrm>
            <a:off x="1211263" y="2409472"/>
            <a:ext cx="643284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14</a:t>
            </a:r>
            <a:endParaRPr lang="da-DK" dirty="0"/>
          </a:p>
        </p:txBody>
      </p:sp>
      <p:sp>
        <p:nvSpPr>
          <p:cNvPr id="25664" name="Rectangle 67"/>
          <p:cNvSpPr>
            <a:spLocks noChangeArrowheads="1"/>
          </p:cNvSpPr>
          <p:nvPr/>
        </p:nvSpPr>
        <p:spPr bwMode="auto">
          <a:xfrm>
            <a:off x="1211263" y="2047522"/>
            <a:ext cx="643284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16</a:t>
            </a:r>
            <a:endParaRPr lang="da-DK"/>
          </a:p>
        </p:txBody>
      </p:sp>
      <p:sp>
        <p:nvSpPr>
          <p:cNvPr id="25665" name="Rectangle 68"/>
          <p:cNvSpPr>
            <a:spLocks noChangeArrowheads="1"/>
          </p:cNvSpPr>
          <p:nvPr/>
        </p:nvSpPr>
        <p:spPr bwMode="auto">
          <a:xfrm>
            <a:off x="1508127" y="5219701"/>
            <a:ext cx="121828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0</a:t>
            </a:r>
            <a:endParaRPr lang="da-DK"/>
          </a:p>
        </p:txBody>
      </p:sp>
      <p:sp>
        <p:nvSpPr>
          <p:cNvPr id="25666" name="Rectangle 69"/>
          <p:cNvSpPr>
            <a:spLocks noChangeArrowheads="1"/>
          </p:cNvSpPr>
          <p:nvPr/>
        </p:nvSpPr>
        <p:spPr bwMode="auto">
          <a:xfrm>
            <a:off x="2935289" y="5219701"/>
            <a:ext cx="121828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5</a:t>
            </a:r>
            <a:endParaRPr lang="da-DK"/>
          </a:p>
        </p:txBody>
      </p:sp>
      <p:sp>
        <p:nvSpPr>
          <p:cNvPr id="25667" name="Rectangle 70"/>
          <p:cNvSpPr>
            <a:spLocks noChangeArrowheads="1"/>
          </p:cNvSpPr>
          <p:nvPr/>
        </p:nvSpPr>
        <p:spPr bwMode="auto">
          <a:xfrm>
            <a:off x="4295776" y="5219701"/>
            <a:ext cx="243656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10</a:t>
            </a:r>
            <a:endParaRPr lang="da-DK"/>
          </a:p>
        </p:txBody>
      </p:sp>
      <p:sp>
        <p:nvSpPr>
          <p:cNvPr id="25668" name="Rectangle 71"/>
          <p:cNvSpPr>
            <a:spLocks noChangeArrowheads="1"/>
          </p:cNvSpPr>
          <p:nvPr/>
        </p:nvSpPr>
        <p:spPr bwMode="auto">
          <a:xfrm>
            <a:off x="5722938" y="5219701"/>
            <a:ext cx="243656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>
                <a:solidFill>
                  <a:srgbClr val="000000"/>
                </a:solidFill>
              </a:rPr>
              <a:t>15</a:t>
            </a:r>
            <a:endParaRPr lang="da-DK"/>
          </a:p>
        </p:txBody>
      </p:sp>
      <p:sp>
        <p:nvSpPr>
          <p:cNvPr id="25669" name="Rectangle 72"/>
          <p:cNvSpPr>
            <a:spLocks noChangeArrowheads="1"/>
          </p:cNvSpPr>
          <p:nvPr/>
        </p:nvSpPr>
        <p:spPr bwMode="auto">
          <a:xfrm>
            <a:off x="3471865" y="5549900"/>
            <a:ext cx="496931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 smtClean="0">
                <a:solidFill>
                  <a:srgbClr val="000000"/>
                </a:solidFill>
              </a:rPr>
              <a:t>Dage</a:t>
            </a:r>
            <a:endParaRPr lang="da-DK" dirty="0"/>
          </a:p>
        </p:txBody>
      </p:sp>
      <p:sp>
        <p:nvSpPr>
          <p:cNvPr id="25670" name="Rectangle 73"/>
          <p:cNvSpPr>
            <a:spLocks noChangeArrowheads="1"/>
          </p:cNvSpPr>
          <p:nvPr/>
        </p:nvSpPr>
        <p:spPr bwMode="auto">
          <a:xfrm rot="-5400000">
            <a:off x="-1212421" y="3472228"/>
            <a:ext cx="4017125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% </a:t>
            </a:r>
            <a:r>
              <a:rPr lang="da-DK" sz="1500" dirty="0" smtClean="0">
                <a:solidFill>
                  <a:srgbClr val="000000"/>
                </a:solidFill>
              </a:rPr>
              <a:t>situationer med fejl i opmærksomhed</a:t>
            </a:r>
            <a:endParaRPr lang="da-DK" dirty="0"/>
          </a:p>
        </p:txBody>
      </p:sp>
      <p:sp>
        <p:nvSpPr>
          <p:cNvPr id="25671" name="Line 76"/>
          <p:cNvSpPr>
            <a:spLocks noChangeShapeType="1"/>
          </p:cNvSpPr>
          <p:nvPr/>
        </p:nvSpPr>
        <p:spPr bwMode="auto">
          <a:xfrm>
            <a:off x="6161089" y="2749550"/>
            <a:ext cx="549275" cy="0"/>
          </a:xfrm>
          <a:prstGeom prst="line">
            <a:avLst/>
          </a:pr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72" name="Freeform 77"/>
          <p:cNvSpPr>
            <a:spLocks/>
          </p:cNvSpPr>
          <p:nvPr/>
        </p:nvSpPr>
        <p:spPr bwMode="auto">
          <a:xfrm>
            <a:off x="6391275" y="2705102"/>
            <a:ext cx="88900" cy="87313"/>
          </a:xfrm>
          <a:custGeom>
            <a:avLst/>
            <a:gdLst>
              <a:gd name="T0" fmla="*/ 2147483647 w 56"/>
              <a:gd name="T1" fmla="*/ 0 h 55"/>
              <a:gd name="T2" fmla="*/ 2147483647 w 56"/>
              <a:gd name="T3" fmla="*/ 2147483647 h 55"/>
              <a:gd name="T4" fmla="*/ 2147483647 w 56"/>
              <a:gd name="T5" fmla="*/ 2147483647 h 55"/>
              <a:gd name="T6" fmla="*/ 0 w 56"/>
              <a:gd name="T7" fmla="*/ 2147483647 h 55"/>
              <a:gd name="T8" fmla="*/ 2147483647 w 56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55">
                <a:moveTo>
                  <a:pt x="28" y="0"/>
                </a:moveTo>
                <a:lnTo>
                  <a:pt x="56" y="28"/>
                </a:lnTo>
                <a:lnTo>
                  <a:pt x="28" y="55"/>
                </a:lnTo>
                <a:lnTo>
                  <a:pt x="0" y="28"/>
                </a:lnTo>
                <a:lnTo>
                  <a:pt x="28" y="0"/>
                </a:lnTo>
                <a:close/>
              </a:path>
            </a:pathLst>
          </a:custGeom>
          <a:solidFill>
            <a:srgbClr val="0000FF"/>
          </a:solidFill>
          <a:ln w="7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73" name="Rectangle 78"/>
          <p:cNvSpPr>
            <a:spLocks noChangeArrowheads="1"/>
          </p:cNvSpPr>
          <p:nvPr/>
        </p:nvSpPr>
        <p:spPr bwMode="auto">
          <a:xfrm>
            <a:off x="6754814" y="2649538"/>
            <a:ext cx="1344920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4 </a:t>
            </a:r>
            <a:r>
              <a:rPr lang="da-DK" sz="1500" dirty="0" smtClean="0">
                <a:solidFill>
                  <a:srgbClr val="000000"/>
                </a:solidFill>
              </a:rPr>
              <a:t>timer i seng</a:t>
            </a:r>
            <a:endParaRPr lang="da-DK" dirty="0"/>
          </a:p>
        </p:txBody>
      </p:sp>
      <p:sp>
        <p:nvSpPr>
          <p:cNvPr id="25674" name="Line 79"/>
          <p:cNvSpPr>
            <a:spLocks noChangeShapeType="1"/>
          </p:cNvSpPr>
          <p:nvPr/>
        </p:nvSpPr>
        <p:spPr bwMode="auto">
          <a:xfrm>
            <a:off x="6161089" y="3243263"/>
            <a:ext cx="549275" cy="0"/>
          </a:xfrm>
          <a:prstGeom prst="line">
            <a:avLst/>
          </a:prstGeom>
          <a:noFill/>
          <a:ln w="7">
            <a:solidFill>
              <a:srgbClr val="FF41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75" name="Rectangle 80"/>
          <p:cNvSpPr>
            <a:spLocks noChangeArrowheads="1"/>
          </p:cNvSpPr>
          <p:nvPr/>
        </p:nvSpPr>
        <p:spPr bwMode="auto">
          <a:xfrm>
            <a:off x="6391275" y="3198813"/>
            <a:ext cx="88900" cy="88900"/>
          </a:xfrm>
          <a:prstGeom prst="rect">
            <a:avLst/>
          </a:prstGeom>
          <a:solidFill>
            <a:srgbClr val="FF4141"/>
          </a:solidFill>
          <a:ln w="7">
            <a:solidFill>
              <a:srgbClr val="FF4141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76" name="Rectangle 81"/>
          <p:cNvSpPr>
            <a:spLocks noChangeArrowheads="1"/>
          </p:cNvSpPr>
          <p:nvPr/>
        </p:nvSpPr>
        <p:spPr bwMode="auto">
          <a:xfrm>
            <a:off x="6754814" y="3144838"/>
            <a:ext cx="1344920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6 </a:t>
            </a:r>
            <a:r>
              <a:rPr lang="da-DK" sz="1500" dirty="0" smtClean="0">
                <a:solidFill>
                  <a:srgbClr val="000000"/>
                </a:solidFill>
              </a:rPr>
              <a:t>timer i seng</a:t>
            </a:r>
            <a:endParaRPr lang="da-DK" dirty="0"/>
          </a:p>
        </p:txBody>
      </p:sp>
      <p:sp>
        <p:nvSpPr>
          <p:cNvPr id="25677" name="Line 82"/>
          <p:cNvSpPr>
            <a:spLocks noChangeShapeType="1"/>
          </p:cNvSpPr>
          <p:nvPr/>
        </p:nvSpPr>
        <p:spPr bwMode="auto">
          <a:xfrm>
            <a:off x="6161089" y="3736975"/>
            <a:ext cx="549275" cy="0"/>
          </a:xfrm>
          <a:prstGeom prst="line">
            <a:avLst/>
          </a:prstGeom>
          <a:noFill/>
          <a:ln w="7">
            <a:solidFill>
              <a:srgbClr val="A526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78" name="Freeform 83"/>
          <p:cNvSpPr>
            <a:spLocks/>
          </p:cNvSpPr>
          <p:nvPr/>
        </p:nvSpPr>
        <p:spPr bwMode="auto">
          <a:xfrm>
            <a:off x="6391275" y="3694113"/>
            <a:ext cx="88900" cy="87312"/>
          </a:xfrm>
          <a:custGeom>
            <a:avLst/>
            <a:gdLst>
              <a:gd name="T0" fmla="*/ 2147483647 w 56"/>
              <a:gd name="T1" fmla="*/ 0 h 55"/>
              <a:gd name="T2" fmla="*/ 2147483647 w 56"/>
              <a:gd name="T3" fmla="*/ 2147483647 h 55"/>
              <a:gd name="T4" fmla="*/ 0 w 56"/>
              <a:gd name="T5" fmla="*/ 2147483647 h 55"/>
              <a:gd name="T6" fmla="*/ 2147483647 w 56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55">
                <a:moveTo>
                  <a:pt x="28" y="0"/>
                </a:moveTo>
                <a:lnTo>
                  <a:pt x="56" y="55"/>
                </a:lnTo>
                <a:lnTo>
                  <a:pt x="0" y="55"/>
                </a:lnTo>
                <a:lnTo>
                  <a:pt x="28" y="0"/>
                </a:lnTo>
                <a:close/>
              </a:path>
            </a:pathLst>
          </a:custGeom>
          <a:solidFill>
            <a:srgbClr val="A526D8"/>
          </a:solidFill>
          <a:ln w="7">
            <a:solidFill>
              <a:srgbClr val="A526D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5679" name="Rectangle 84"/>
          <p:cNvSpPr>
            <a:spLocks noChangeArrowheads="1"/>
          </p:cNvSpPr>
          <p:nvPr/>
        </p:nvSpPr>
        <p:spPr bwMode="auto">
          <a:xfrm>
            <a:off x="6754814" y="3638550"/>
            <a:ext cx="1344920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8 </a:t>
            </a:r>
            <a:r>
              <a:rPr lang="da-DK" sz="1500" dirty="0" smtClean="0">
                <a:solidFill>
                  <a:srgbClr val="000000"/>
                </a:solidFill>
              </a:rPr>
              <a:t>timer i seng</a:t>
            </a:r>
            <a:endParaRPr lang="da-DK" dirty="0"/>
          </a:p>
        </p:txBody>
      </p:sp>
      <p:sp>
        <p:nvSpPr>
          <p:cNvPr id="25680" name="Rectangle 85"/>
          <p:cNvSpPr>
            <a:spLocks noChangeArrowheads="1"/>
          </p:cNvSpPr>
          <p:nvPr/>
        </p:nvSpPr>
        <p:spPr bwMode="auto">
          <a:xfrm>
            <a:off x="6161089" y="4221165"/>
            <a:ext cx="153987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81" name="Rectangle 86"/>
          <p:cNvSpPr>
            <a:spLocks noChangeArrowheads="1"/>
          </p:cNvSpPr>
          <p:nvPr/>
        </p:nvSpPr>
        <p:spPr bwMode="auto">
          <a:xfrm>
            <a:off x="6402389" y="4221165"/>
            <a:ext cx="153987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82" name="Rectangle 87"/>
          <p:cNvSpPr>
            <a:spLocks noChangeArrowheads="1"/>
          </p:cNvSpPr>
          <p:nvPr/>
        </p:nvSpPr>
        <p:spPr bwMode="auto">
          <a:xfrm>
            <a:off x="6645275" y="4221165"/>
            <a:ext cx="65088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83" name="Rectangle 88"/>
          <p:cNvSpPr>
            <a:spLocks noChangeArrowheads="1"/>
          </p:cNvSpPr>
          <p:nvPr/>
        </p:nvSpPr>
        <p:spPr bwMode="auto">
          <a:xfrm>
            <a:off x="6754814" y="4132263"/>
            <a:ext cx="1152560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>
                <a:solidFill>
                  <a:srgbClr val="000000"/>
                </a:solidFill>
              </a:rPr>
              <a:t>64-88 </a:t>
            </a:r>
            <a:r>
              <a:rPr lang="da-DK" sz="1500" dirty="0" smtClean="0">
                <a:solidFill>
                  <a:srgbClr val="000000"/>
                </a:solidFill>
              </a:rPr>
              <a:t>timer</a:t>
            </a:r>
          </a:p>
        </p:txBody>
      </p:sp>
      <p:sp>
        <p:nvSpPr>
          <p:cNvPr id="25684" name="Rectangle 89"/>
          <p:cNvSpPr>
            <a:spLocks noChangeArrowheads="1"/>
          </p:cNvSpPr>
          <p:nvPr/>
        </p:nvSpPr>
        <p:spPr bwMode="auto">
          <a:xfrm>
            <a:off x="6754814" y="4352925"/>
            <a:ext cx="997261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500" dirty="0" smtClean="0">
                <a:solidFill>
                  <a:srgbClr val="000000"/>
                </a:solidFill>
              </a:rPr>
              <a:t>uden søvn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11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Søvn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forkølelse</a:t>
            </a:r>
            <a:endParaRPr lang="en-US" dirty="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24300" y="6218238"/>
            <a:ext cx="3951466" cy="3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nl-NL" sz="1400"/>
              <a:t>Cohen et al. (2009) Arch Intern Med 169(1)62-7</a:t>
            </a:r>
            <a:endParaRPr lang="da-DK" sz="14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54300" y="3760788"/>
            <a:ext cx="820738" cy="1149350"/>
          </a:xfrm>
          <a:prstGeom prst="rect">
            <a:avLst/>
          </a:prstGeom>
          <a:solidFill>
            <a:srgbClr val="9999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95825" y="4276725"/>
            <a:ext cx="820738" cy="633413"/>
          </a:xfrm>
          <a:prstGeom prst="rect">
            <a:avLst/>
          </a:prstGeom>
          <a:solidFill>
            <a:srgbClr val="9999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735763" y="4522788"/>
            <a:ext cx="822325" cy="387350"/>
          </a:xfrm>
          <a:prstGeom prst="rect">
            <a:avLst/>
          </a:prstGeom>
          <a:solidFill>
            <a:srgbClr val="9999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3063875" y="2070100"/>
            <a:ext cx="0" cy="16906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017838" y="2070100"/>
            <a:ext cx="1047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5105400" y="3278188"/>
            <a:ext cx="0" cy="9985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059363" y="3278188"/>
            <a:ext cx="1047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3063875" y="3760788"/>
            <a:ext cx="0" cy="692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017838" y="4452938"/>
            <a:ext cx="1047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105400" y="4276725"/>
            <a:ext cx="0" cy="387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059363" y="4664075"/>
            <a:ext cx="1047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043113" y="1800225"/>
            <a:ext cx="0" cy="3109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985963" y="49101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985963" y="45227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1985963" y="41354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1985963" y="37480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1985963" y="33607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1985963" y="296227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1985963" y="25749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1985963" y="218757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1985963" y="18002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2043113" y="4910138"/>
            <a:ext cx="6124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043113" y="491013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4084638" y="491013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6126163" y="491013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8167688" y="491013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3563938" y="3644900"/>
            <a:ext cx="464871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2,95</a:t>
            </a:r>
            <a:endParaRPr lang="da-DK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5580063" y="4149725"/>
            <a:ext cx="464871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1,63</a:t>
            </a:r>
            <a:endParaRPr lang="da-DK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627938" y="4365625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1</a:t>
            </a:r>
            <a:endParaRPr lang="da-DK"/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785938" y="480536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0</a:t>
            </a:r>
            <a:endParaRPr lang="da-DK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1785938" y="441801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1</a:t>
            </a:r>
            <a:endParaRPr lang="da-DK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1785938" y="403066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2</a:t>
            </a:r>
            <a:endParaRPr lang="da-DK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1785938" y="364331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3</a:t>
            </a:r>
            <a:endParaRPr lang="da-DK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1785938" y="325596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4</a:t>
            </a:r>
            <a:endParaRPr lang="da-DK" dirty="0"/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1785938" y="285591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5</a:t>
            </a:r>
            <a:endParaRPr lang="da-DK" dirty="0"/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1785938" y="246856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6</a:t>
            </a:r>
            <a:endParaRPr lang="da-DK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1785938" y="208121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7</a:t>
            </a:r>
            <a:endParaRPr lang="da-DK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1785938" y="1693863"/>
            <a:ext cx="12984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>
                <a:solidFill>
                  <a:srgbClr val="000000"/>
                </a:solidFill>
              </a:rPr>
              <a:t>8</a:t>
            </a:r>
            <a:endParaRPr lang="da-DK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2443163" y="5097463"/>
            <a:ext cx="1461939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&lt; 7 </a:t>
            </a:r>
            <a:r>
              <a:rPr lang="da-DK" sz="1600" dirty="0" smtClean="0">
                <a:solidFill>
                  <a:srgbClr val="000000"/>
                </a:solidFill>
              </a:rPr>
              <a:t>timer/dag</a:t>
            </a:r>
            <a:endParaRPr lang="da-DK" dirty="0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4484688" y="5097463"/>
            <a:ext cx="1444306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7-8 </a:t>
            </a:r>
            <a:r>
              <a:rPr lang="da-DK" sz="1600" dirty="0" smtClean="0">
                <a:solidFill>
                  <a:srgbClr val="000000"/>
                </a:solidFill>
              </a:rPr>
              <a:t>timer/dag</a:t>
            </a:r>
            <a:endParaRPr lang="da-DK" dirty="0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6465888" y="5097463"/>
            <a:ext cx="163025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000000"/>
                </a:solidFill>
              </a:rPr>
              <a:t>&gt;= 8 </a:t>
            </a:r>
            <a:r>
              <a:rPr lang="da-DK" sz="1600" dirty="0" smtClean="0">
                <a:solidFill>
                  <a:srgbClr val="000000"/>
                </a:solidFill>
              </a:rPr>
              <a:t>timer/dag</a:t>
            </a:r>
            <a:endParaRPr lang="da-DK" dirty="0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4578350" y="5449888"/>
            <a:ext cx="1729384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Varighed af søvn</a:t>
            </a:r>
            <a:endParaRPr lang="da-DK" dirty="0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 rot="-5400000">
            <a:off x="278358" y="2926692"/>
            <a:ext cx="2592889" cy="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rgbClr val="000000"/>
                </a:solidFill>
              </a:rPr>
              <a:t>Risiko for forkølelse (OR</a:t>
            </a:r>
            <a:r>
              <a:rPr lang="da-DK" sz="1600" dirty="0">
                <a:solidFill>
                  <a:srgbClr val="000000"/>
                </a:solidFill>
              </a:rPr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50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4" descr="hje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>
            <a:fillRect/>
          </a:stretch>
        </p:blipFill>
        <p:spPr bwMode="auto">
          <a:xfrm>
            <a:off x="0" y="-284163"/>
            <a:ext cx="1908175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19" y="197767"/>
            <a:ext cx="7273255" cy="1143001"/>
          </a:xfrm>
          <a:extLst>
            <a:ext uri="{91240B29-F687-4F45-9708-019B960494DF}">
              <a14:hiddenLine xmlns:a14="http://schemas.microsoft.com/office/drawing/2010/main" w="1016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 smtClean="0"/>
              <a:t>Kort</a:t>
            </a:r>
            <a:r>
              <a:rPr lang="en-GB" dirty="0" smtClean="0"/>
              <a:t> </a:t>
            </a:r>
            <a:r>
              <a:rPr lang="en-GB" dirty="0" err="1" smtClean="0"/>
              <a:t>søvn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død</a:t>
            </a:r>
            <a:endParaRPr lang="en-GB" dirty="0" smtClean="0"/>
          </a:p>
        </p:txBody>
      </p:sp>
      <p:graphicFrame>
        <p:nvGraphicFramePr>
          <p:cNvPr id="28" name="Diagram 27"/>
          <p:cNvGraphicFramePr>
            <a:graphicFrameLocks/>
          </p:cNvGraphicFramePr>
          <p:nvPr>
            <p:extLst/>
          </p:nvPr>
        </p:nvGraphicFramePr>
        <p:xfrm>
          <a:off x="2286000" y="2057400"/>
          <a:ext cx="653447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kstboks 1"/>
          <p:cNvSpPr txBox="1"/>
          <p:nvPr/>
        </p:nvSpPr>
        <p:spPr>
          <a:xfrm>
            <a:off x="4170499" y="212156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0" name="Tekstboks 29"/>
          <p:cNvSpPr txBox="1"/>
          <p:nvPr/>
        </p:nvSpPr>
        <p:spPr>
          <a:xfrm>
            <a:off x="4107705" y="225860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1" name="Tekstboks 30"/>
          <p:cNvSpPr txBox="1"/>
          <p:nvPr/>
        </p:nvSpPr>
        <p:spPr>
          <a:xfrm>
            <a:off x="4397430" y="239946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2" name="Tekstboks 31"/>
          <p:cNvSpPr txBox="1"/>
          <p:nvPr/>
        </p:nvSpPr>
        <p:spPr>
          <a:xfrm>
            <a:off x="4397430" y="253566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3" name="Tekstboks 32"/>
          <p:cNvSpPr txBox="1"/>
          <p:nvPr/>
        </p:nvSpPr>
        <p:spPr>
          <a:xfrm>
            <a:off x="4385690" y="2675034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4" name="Tekstboks 33"/>
          <p:cNvSpPr txBox="1"/>
          <p:nvPr/>
        </p:nvSpPr>
        <p:spPr>
          <a:xfrm>
            <a:off x="3724067" y="281276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5" name="Tekstboks 34"/>
          <p:cNvSpPr txBox="1"/>
          <p:nvPr/>
        </p:nvSpPr>
        <p:spPr>
          <a:xfrm>
            <a:off x="4242231" y="295383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6" name="Tekstboks 35"/>
          <p:cNvSpPr txBox="1"/>
          <p:nvPr/>
        </p:nvSpPr>
        <p:spPr>
          <a:xfrm>
            <a:off x="4065635" y="308883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7" name="Tekstboks 36"/>
          <p:cNvSpPr txBox="1"/>
          <p:nvPr/>
        </p:nvSpPr>
        <p:spPr>
          <a:xfrm>
            <a:off x="4320912" y="322543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8" name="Tekstboks 37"/>
          <p:cNvSpPr txBox="1"/>
          <p:nvPr/>
        </p:nvSpPr>
        <p:spPr>
          <a:xfrm>
            <a:off x="4377265" y="3365472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39" name="Tekstboks 38"/>
          <p:cNvSpPr txBox="1"/>
          <p:nvPr/>
        </p:nvSpPr>
        <p:spPr>
          <a:xfrm>
            <a:off x="4088804" y="405720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0" name="Tekstboks 39"/>
          <p:cNvSpPr txBox="1"/>
          <p:nvPr/>
        </p:nvSpPr>
        <p:spPr>
          <a:xfrm>
            <a:off x="5648157" y="391802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1" name="Tekstboks 40"/>
          <p:cNvSpPr txBox="1"/>
          <p:nvPr/>
        </p:nvSpPr>
        <p:spPr>
          <a:xfrm>
            <a:off x="4062623" y="460985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2" name="Tekstboks 41"/>
          <p:cNvSpPr txBox="1"/>
          <p:nvPr/>
        </p:nvSpPr>
        <p:spPr>
          <a:xfrm>
            <a:off x="4366064" y="350331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3" name="Tekstboks 42"/>
          <p:cNvSpPr txBox="1"/>
          <p:nvPr/>
        </p:nvSpPr>
        <p:spPr>
          <a:xfrm>
            <a:off x="4174841" y="3642564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4" name="Tekstboks 43"/>
          <p:cNvSpPr txBox="1"/>
          <p:nvPr/>
        </p:nvSpPr>
        <p:spPr>
          <a:xfrm>
            <a:off x="3754513" y="378179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5" name="Tekstboks 44"/>
          <p:cNvSpPr txBox="1"/>
          <p:nvPr/>
        </p:nvSpPr>
        <p:spPr>
          <a:xfrm>
            <a:off x="4211005" y="419675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6" name="Tekstboks 45"/>
          <p:cNvSpPr txBox="1"/>
          <p:nvPr/>
        </p:nvSpPr>
        <p:spPr>
          <a:xfrm>
            <a:off x="4114192" y="433508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7" name="Tekstboks 46"/>
          <p:cNvSpPr txBox="1"/>
          <p:nvPr/>
        </p:nvSpPr>
        <p:spPr>
          <a:xfrm>
            <a:off x="4153736" y="447361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8" name="Tekstboks 47"/>
          <p:cNvSpPr txBox="1"/>
          <p:nvPr/>
        </p:nvSpPr>
        <p:spPr>
          <a:xfrm>
            <a:off x="3977972" y="488865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49" name="Tekstboks 48"/>
          <p:cNvSpPr txBox="1"/>
          <p:nvPr/>
        </p:nvSpPr>
        <p:spPr>
          <a:xfrm>
            <a:off x="4089533" y="474691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50" name="Tekstboks 49"/>
          <p:cNvSpPr txBox="1"/>
          <p:nvPr/>
        </p:nvSpPr>
        <p:spPr>
          <a:xfrm>
            <a:off x="5118126" y="502549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51" name="Tekstboks 50"/>
          <p:cNvSpPr txBox="1"/>
          <p:nvPr/>
        </p:nvSpPr>
        <p:spPr>
          <a:xfrm>
            <a:off x="4089233" y="516642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52" name="Tekstboks 51"/>
          <p:cNvSpPr txBox="1"/>
          <p:nvPr/>
        </p:nvSpPr>
        <p:spPr>
          <a:xfrm>
            <a:off x="3710213" y="530120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53" name="Tekstboks 52"/>
          <p:cNvSpPr txBox="1"/>
          <p:nvPr/>
        </p:nvSpPr>
        <p:spPr>
          <a:xfrm>
            <a:off x="4153806" y="544291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sp>
        <p:nvSpPr>
          <p:cNvPr id="54" name="Tekstboks 53"/>
          <p:cNvSpPr txBox="1"/>
          <p:nvPr/>
        </p:nvSpPr>
        <p:spPr>
          <a:xfrm>
            <a:off x="4373167" y="557769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x</a:t>
            </a:r>
            <a:endParaRPr lang="da-DK" sz="1100" dirty="0"/>
          </a:p>
        </p:txBody>
      </p:sp>
      <p:cxnSp>
        <p:nvCxnSpPr>
          <p:cNvPr id="4" name="Lige forbindelse 3"/>
          <p:cNvCxnSpPr/>
          <p:nvPr/>
        </p:nvCxnSpPr>
        <p:spPr bwMode="auto">
          <a:xfrm>
            <a:off x="4153806" y="2276872"/>
            <a:ext cx="9916" cy="3528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Lige forbindelse 57"/>
          <p:cNvCxnSpPr/>
          <p:nvPr/>
        </p:nvCxnSpPr>
        <p:spPr bwMode="auto">
          <a:xfrm>
            <a:off x="4296262" y="2276490"/>
            <a:ext cx="11999" cy="35283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5200650" y="6329363"/>
            <a:ext cx="1770036" cy="2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nl-NL" sz="1200" dirty="0" smtClean="0"/>
              <a:t>Cappuccio et </a:t>
            </a:r>
            <a:r>
              <a:rPr lang="nl-NL" sz="1200" dirty="0"/>
              <a:t>al (</a:t>
            </a:r>
            <a:r>
              <a:rPr lang="nl-NL" sz="1200" dirty="0" smtClean="0"/>
              <a:t>2010) 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8027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Lang søvn og død</a:t>
            </a:r>
            <a:endParaRPr lang="da-DK" dirty="0"/>
          </a:p>
        </p:txBody>
      </p:sp>
      <p:pic>
        <p:nvPicPr>
          <p:cNvPr id="95234" name="Picture 2" descr="An external file that holds a picture, illustration, etc.&#10;Object name is aasm.33.5.58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1" y="1431627"/>
            <a:ext cx="8717190" cy="49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3320" y="411723"/>
            <a:ext cx="7131050" cy="1079500"/>
          </a:xfrm>
        </p:spPr>
        <p:txBody>
          <a:bodyPr/>
          <a:lstStyle/>
          <a:p>
            <a:r>
              <a:rPr lang="da-DK" dirty="0" smtClean="0"/>
              <a:t>Søvn længde og diabetes</a:t>
            </a:r>
            <a:endParaRPr lang="da-DK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3551"/>
            <a:ext cx="8845885" cy="57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699792" y="6525344"/>
            <a:ext cx="242566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dirty="0" err="1" smtClean="0"/>
              <a:t>Cappuccio</a:t>
            </a:r>
            <a:r>
              <a:rPr lang="da-DK" dirty="0"/>
              <a:t> </a:t>
            </a:r>
            <a:r>
              <a:rPr lang="da-DK" dirty="0" smtClean="0"/>
              <a:t>et al, 2010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5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Søvnkvalitet og diabetes</a:t>
            </a:r>
            <a:endParaRPr lang="da-DK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5" y="1196752"/>
            <a:ext cx="8548015" cy="51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699792" y="6525344"/>
            <a:ext cx="242566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dirty="0" err="1" smtClean="0"/>
              <a:t>Cappuccio</a:t>
            </a:r>
            <a:r>
              <a:rPr lang="da-DK" dirty="0"/>
              <a:t> </a:t>
            </a:r>
            <a:r>
              <a:rPr lang="da-DK" dirty="0" smtClean="0"/>
              <a:t>et al, 2010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 søvn og hjertekarsygdom</a:t>
            </a:r>
            <a:endParaRPr lang="da-DK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2420888"/>
            <a:ext cx="91154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 bwMode="auto">
          <a:xfrm>
            <a:off x="-468560" y="5587950"/>
            <a:ext cx="10441160" cy="1873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347648" y="6165305"/>
            <a:ext cx="242566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dirty="0" err="1" smtClean="0">
                <a:solidFill>
                  <a:schemeClr val="tx1"/>
                </a:solidFill>
              </a:rPr>
              <a:t>Cappuccio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et al, 2011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Søvn generelt</a:t>
            </a:r>
          </a:p>
          <a:p>
            <a:r>
              <a:rPr lang="da-DK" sz="2800" dirty="0"/>
              <a:t>Hvorfor sover man dårligt?</a:t>
            </a:r>
          </a:p>
          <a:p>
            <a:r>
              <a:rPr lang="da-DK" sz="2800" dirty="0"/>
              <a:t>Hvorfor er dårlig søvn et problem?</a:t>
            </a:r>
          </a:p>
          <a:p>
            <a:r>
              <a:rPr lang="da-DK" sz="2800" dirty="0"/>
              <a:t>Hvad kan man gøre for at sove bedre?</a:t>
            </a:r>
          </a:p>
          <a:p>
            <a:r>
              <a:rPr lang="da-DK" sz="2800" dirty="0" smtClean="0"/>
              <a:t>Lidt </a:t>
            </a:r>
            <a:r>
              <a:rPr lang="da-DK" sz="2800" dirty="0"/>
              <a:t>om natarbejde…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8116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 mellem vagter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0341" y="1328057"/>
            <a:ext cx="8499659" cy="44859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Quick return = 11 timer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to </a:t>
            </a:r>
            <a:r>
              <a:rPr lang="en-US" dirty="0" err="1" smtClean="0"/>
              <a:t>vagter</a:t>
            </a:r>
            <a:endParaRPr lang="en-US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Systematisk</a:t>
            </a:r>
            <a:r>
              <a:rPr lang="en-US" dirty="0" smtClean="0"/>
              <a:t> </a:t>
            </a:r>
            <a:r>
              <a:rPr lang="en-US" dirty="0" err="1" smtClean="0"/>
              <a:t>gennemgang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international </a:t>
            </a:r>
            <a:r>
              <a:rPr lang="en-US" dirty="0" err="1" smtClean="0"/>
              <a:t>litteratur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r>
              <a:rPr lang="en-US" dirty="0" smtClean="0"/>
              <a:t>, at quick returns </a:t>
            </a:r>
            <a:r>
              <a:rPr lang="en-US" dirty="0" err="1" smtClean="0"/>
              <a:t>påvirker</a:t>
            </a:r>
            <a:r>
              <a:rPr lang="en-US" dirty="0" smtClean="0"/>
              <a:t>:</a:t>
            </a:r>
          </a:p>
          <a:p>
            <a:r>
              <a:rPr lang="da-DK" dirty="0" smtClean="0"/>
              <a:t>Søvnkvaliteten negativt</a:t>
            </a:r>
          </a:p>
          <a:p>
            <a:r>
              <a:rPr lang="da-DK" dirty="0" smtClean="0"/>
              <a:t>Søvnens længde (sovere kortere)</a:t>
            </a:r>
          </a:p>
          <a:p>
            <a:r>
              <a:rPr lang="da-DK" dirty="0" smtClean="0"/>
              <a:t>Evne til at slappe af efterfølgende (dårligere)</a:t>
            </a:r>
          </a:p>
          <a:p>
            <a:r>
              <a:rPr lang="da-DK" dirty="0" smtClean="0"/>
              <a:t>Oplevelse af udmattelse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Generelt – negative akutte helbredseffekter – men evidensen er ikke god nok for langtidseffekter. </a:t>
            </a:r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2528596" y="6094227"/>
            <a:ext cx="6117772" cy="48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100" dirty="0" smtClean="0">
                <a:solidFill>
                  <a:schemeClr val="tx1"/>
                </a:solidFill>
              </a:rPr>
              <a:t>Dahlgren et al. </a:t>
            </a:r>
            <a:r>
              <a:rPr lang="en-US" sz="1100" dirty="0" err="1" smtClean="0">
                <a:solidFill>
                  <a:schemeClr val="tx1"/>
                </a:solidFill>
              </a:rPr>
              <a:t>Chronobiol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Int. 2016;33(6):759-67.</a:t>
            </a: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tx1"/>
                </a:solidFill>
              </a:rPr>
              <a:t>Vedaa</a:t>
            </a:r>
            <a:r>
              <a:rPr lang="en-US" sz="1100" dirty="0" smtClean="0">
                <a:solidFill>
                  <a:schemeClr val="tx1"/>
                </a:solidFill>
              </a:rPr>
              <a:t> et al. 59 </a:t>
            </a:r>
            <a:r>
              <a:rPr lang="en-US" sz="1100" dirty="0">
                <a:solidFill>
                  <a:schemeClr val="tx1"/>
                </a:solidFill>
              </a:rPr>
              <a:t>(1):1-14, 2016.</a:t>
            </a:r>
          </a:p>
        </p:txBody>
      </p:sp>
    </p:spTree>
    <p:extLst>
      <p:ext uri="{BB962C8B-B14F-4D97-AF65-F5344CB8AC3E}">
        <p14:creationId xmlns:p14="http://schemas.microsoft.com/office/powerpoint/2010/main" val="27928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 err="1" smtClean="0"/>
              <a:t>vagter</a:t>
            </a:r>
            <a:r>
              <a:rPr lang="en-US" dirty="0" smtClean="0"/>
              <a:t> – </a:t>
            </a:r>
            <a:r>
              <a:rPr lang="en-US" dirty="0" err="1" smtClean="0"/>
              <a:t>dansk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endParaRPr lang="en-US" dirty="0"/>
          </a:p>
        </p:txBody>
      </p:sp>
      <p:pic>
        <p:nvPicPr>
          <p:cNvPr id="10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3" y="971599"/>
            <a:ext cx="7056784" cy="45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72741" y="769829"/>
            <a:ext cx="849965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1530518" y="6250996"/>
            <a:ext cx="5788764" cy="25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000" dirty="0" smtClean="0"/>
              <a:t>Nielsen et al.</a:t>
            </a:r>
            <a:r>
              <a:rPr lang="en-US" sz="1000" dirty="0"/>
              <a:t> </a:t>
            </a:r>
            <a:r>
              <a:rPr lang="en-US" sz="1000" dirty="0" smtClean="0"/>
              <a:t>2018 </a:t>
            </a:r>
            <a:r>
              <a:rPr lang="en-US" sz="1000" dirty="0"/>
              <a:t>Sep 28. </a:t>
            </a:r>
            <a:r>
              <a:rPr lang="en-US" sz="1000" dirty="0" err="1"/>
              <a:t>pii</a:t>
            </a:r>
            <a:r>
              <a:rPr lang="en-US" sz="1000" dirty="0"/>
              <a:t>: 3770. </a:t>
            </a:r>
            <a:r>
              <a:rPr lang="en-US" sz="1000" dirty="0" err="1"/>
              <a:t>doi</a:t>
            </a:r>
            <a:r>
              <a:rPr lang="en-US" sz="1000" dirty="0"/>
              <a:t>: 10.5271/sjweh.3770. [</a:t>
            </a:r>
            <a:r>
              <a:rPr lang="en-US" sz="1000" dirty="0" err="1"/>
              <a:t>Epub</a:t>
            </a:r>
            <a:r>
              <a:rPr lang="en-US" sz="1000" dirty="0"/>
              <a:t> ahead of print]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AEB-9D16-4FD0-A02E-2DE5917789E3}" type="slidenum">
              <a:rPr lang="da-DK" sz="800" smtClean="0"/>
              <a:t>21</a:t>
            </a:fld>
            <a:endParaRPr lang="da-DK" sz="800"/>
          </a:p>
        </p:txBody>
      </p:sp>
      <p:sp>
        <p:nvSpPr>
          <p:cNvPr id="8" name="Tekstboks 7"/>
          <p:cNvSpPr txBox="1"/>
          <p:nvPr/>
        </p:nvSpPr>
        <p:spPr>
          <a:xfrm>
            <a:off x="467544" y="1484784"/>
            <a:ext cx="1546898" cy="1906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300" dirty="0" smtClean="0"/>
              <a:t>Risiko for </a:t>
            </a:r>
            <a:r>
              <a:rPr lang="da-DK" sz="1300" b="1" dirty="0" smtClean="0"/>
              <a:t>ulykker</a:t>
            </a:r>
            <a:endParaRPr lang="en-US" sz="13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2286000" y="1227667"/>
            <a:ext cx="3522133" cy="3518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2400" dirty="0" smtClean="0"/>
              <a:t>Tid mellem to vagter</a:t>
            </a:r>
            <a:endParaRPr lang="en-US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931334" y="4816486"/>
            <a:ext cx="1065883" cy="2053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1-2 timer</a:t>
            </a:r>
            <a:endParaRPr lang="en-US" sz="1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2073875" y="4819341"/>
            <a:ext cx="923783" cy="2240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3-5 timer</a:t>
            </a:r>
            <a:endParaRPr lang="en-US" sz="1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3090993" y="4823164"/>
            <a:ext cx="879870" cy="2240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6-8 timer</a:t>
            </a:r>
            <a:endParaRPr lang="en-US" sz="1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4055533" y="4813649"/>
            <a:ext cx="1065883" cy="2240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9-11 timer</a:t>
            </a:r>
            <a:endParaRPr lang="en-US" sz="1400" dirty="0"/>
          </a:p>
        </p:txBody>
      </p:sp>
      <p:sp>
        <p:nvSpPr>
          <p:cNvPr id="14" name="Tekstboks 13"/>
          <p:cNvSpPr txBox="1"/>
          <p:nvPr/>
        </p:nvSpPr>
        <p:spPr>
          <a:xfrm>
            <a:off x="5173147" y="4816486"/>
            <a:ext cx="685795" cy="4865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12-14 </a:t>
            </a:r>
          </a:p>
          <a:p>
            <a:pPr marL="0" indent="0">
              <a:buNone/>
            </a:pPr>
            <a:r>
              <a:rPr lang="da-DK" sz="1400" dirty="0" smtClean="0"/>
              <a:t>timer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6079083" y="4796715"/>
            <a:ext cx="990586" cy="4865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15-17 </a:t>
            </a:r>
          </a:p>
          <a:p>
            <a:pPr marL="0" indent="0">
              <a:buNone/>
            </a:pPr>
            <a:r>
              <a:rPr lang="da-DK" sz="1400" dirty="0"/>
              <a:t>t</a:t>
            </a:r>
            <a:r>
              <a:rPr lang="da-DK" sz="1400" dirty="0" smtClean="0"/>
              <a:t>imer (</a:t>
            </a:r>
            <a:r>
              <a:rPr lang="da-DK" sz="1400" dirty="0" err="1" smtClean="0"/>
              <a:t>ref</a:t>
            </a:r>
            <a:r>
              <a:rPr lang="da-DK" sz="1400" dirty="0"/>
              <a:t>)</a:t>
            </a:r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37231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to </a:t>
            </a:r>
            <a:r>
              <a:rPr lang="en-US" dirty="0" err="1" smtClean="0"/>
              <a:t>vagter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ulykker</a:t>
            </a:r>
            <a:r>
              <a:rPr lang="en-US" dirty="0" smtClean="0"/>
              <a:t> – </a:t>
            </a:r>
            <a:r>
              <a:rPr lang="en-US" dirty="0" err="1" smtClean="0"/>
              <a:t>dansk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0341" y="2051999"/>
            <a:ext cx="7708043" cy="37619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Jo </a:t>
            </a:r>
            <a:r>
              <a:rPr lang="en-US" dirty="0" err="1" smtClean="0"/>
              <a:t>længere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to </a:t>
            </a:r>
            <a:r>
              <a:rPr lang="en-US" dirty="0" err="1" smtClean="0"/>
              <a:t>vagter</a:t>
            </a:r>
            <a:r>
              <a:rPr lang="en-US" dirty="0" smtClean="0"/>
              <a:t>, jo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for </a:t>
            </a:r>
            <a:r>
              <a:rPr lang="en-US" dirty="0" err="1" smtClean="0"/>
              <a:t>ulykker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da-DK" dirty="0" smtClean="0"/>
              <a:t>Ulykkesrisiko var 39% højere på dage med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return</a:t>
            </a:r>
            <a:r>
              <a:rPr lang="da-DK" dirty="0" smtClean="0"/>
              <a:t> </a:t>
            </a:r>
            <a:r>
              <a:rPr lang="da-DK" dirty="0"/>
              <a:t>(</a:t>
            </a:r>
            <a:r>
              <a:rPr lang="en-US" dirty="0"/>
              <a:t>≤11 </a:t>
            </a:r>
            <a:r>
              <a:rPr lang="en-US" dirty="0" smtClean="0"/>
              <a:t>timer) </a:t>
            </a:r>
            <a:r>
              <a:rPr lang="en-US" dirty="0" err="1" smtClean="0"/>
              <a:t>sammenlignet</a:t>
            </a:r>
            <a:r>
              <a:rPr lang="en-US" dirty="0" smtClean="0"/>
              <a:t> med </a:t>
            </a:r>
            <a:r>
              <a:rPr lang="da-DK" dirty="0" smtClean="0"/>
              <a:t>15-17 timer mellem to vagter (risiko-estimat på 1</a:t>
            </a:r>
            <a:r>
              <a:rPr lang="en-US" dirty="0" smtClean="0"/>
              <a:t>.39 (95%CI:1.23-1.58))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err="1" smtClean="0"/>
              <a:t>Ulykkesrisiko</a:t>
            </a:r>
            <a:r>
              <a:rPr lang="en-US" dirty="0" smtClean="0"/>
              <a:t> </a:t>
            </a:r>
            <a:r>
              <a:rPr lang="en-US" dirty="0" err="1" smtClean="0"/>
              <a:t>uafhængig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quick returns </a:t>
            </a:r>
            <a:r>
              <a:rPr lang="en-US" dirty="0"/>
              <a:t>i</a:t>
            </a:r>
            <a:r>
              <a:rPr lang="en-US" dirty="0" smtClean="0"/>
              <a:t> den </a:t>
            </a:r>
            <a:r>
              <a:rPr lang="en-US" dirty="0" err="1" smtClean="0"/>
              <a:t>sidste</a:t>
            </a:r>
            <a:r>
              <a:rPr lang="en-US" dirty="0" smtClean="0"/>
              <a:t> </a:t>
            </a:r>
            <a:r>
              <a:rPr lang="en-US" dirty="0" err="1" smtClean="0"/>
              <a:t>uge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da-DK" dirty="0" smtClean="0"/>
              <a:t>Ulykkesrisikoen var især forhøjet samme dag og dagen efter et </a:t>
            </a:r>
            <a:r>
              <a:rPr lang="da-DK" dirty="0" err="1" smtClean="0"/>
              <a:t>quick</a:t>
            </a:r>
            <a:r>
              <a:rPr lang="da-DK" dirty="0" smtClean="0"/>
              <a:t> </a:t>
            </a:r>
            <a:r>
              <a:rPr lang="da-DK" dirty="0" err="1" smtClean="0"/>
              <a:t>return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4AEB-9D16-4FD0-A02E-2DE5917789E3}" type="slidenum">
              <a:rPr lang="da-DK" smtClean="0"/>
              <a:t>22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530518" y="6250996"/>
            <a:ext cx="7207422" cy="406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900" i="1" dirty="0" smtClean="0"/>
              <a:t>Nielsen et al.</a:t>
            </a:r>
            <a:r>
              <a:rPr lang="en-US" sz="900" i="1" dirty="0"/>
              <a:t> Short time between shifts and risk of injury among Danish hospital workers: a register-based cohort </a:t>
            </a:r>
            <a:r>
              <a:rPr lang="en-US" sz="900" i="1" dirty="0" smtClean="0"/>
              <a:t>study</a:t>
            </a:r>
          </a:p>
          <a:p>
            <a:pPr marL="0" indent="0">
              <a:buNone/>
            </a:pPr>
            <a:r>
              <a:rPr lang="da-DK" sz="900" i="1" dirty="0" smtClean="0"/>
              <a:t> </a:t>
            </a:r>
            <a:r>
              <a:rPr lang="en-US" sz="900" dirty="0"/>
              <a:t>2018 Sep 28. </a:t>
            </a:r>
            <a:r>
              <a:rPr lang="en-US" sz="900" dirty="0" err="1"/>
              <a:t>pii</a:t>
            </a:r>
            <a:r>
              <a:rPr lang="en-US" sz="900" dirty="0"/>
              <a:t>: 3770. </a:t>
            </a:r>
            <a:r>
              <a:rPr lang="en-US" sz="900" dirty="0" err="1"/>
              <a:t>doi</a:t>
            </a:r>
            <a:r>
              <a:rPr lang="en-US" sz="900" dirty="0"/>
              <a:t>: 10.5271/sjweh.3770. [</a:t>
            </a:r>
            <a:r>
              <a:rPr lang="en-US" sz="900" dirty="0" err="1"/>
              <a:t>Epub</a:t>
            </a:r>
            <a:r>
              <a:rPr lang="en-US" sz="900" dirty="0"/>
              <a:t> ahead of print]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962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solidFill>
                  <a:schemeClr val="bg1">
                    <a:lumMod val="65000"/>
                  </a:schemeClr>
                </a:solidFill>
              </a:rPr>
              <a:t>Søvn generelt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sover man dårligt?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er dårlig søvn et problem?</a:t>
            </a:r>
          </a:p>
          <a:p>
            <a:r>
              <a:rPr lang="da-DK" sz="2800" dirty="0"/>
              <a:t>Hvad kan man gøre for at sove bedre</a:t>
            </a:r>
            <a:r>
              <a:rPr lang="da-DK" sz="2800" dirty="0" smtClean="0"/>
              <a:t>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Lidt mere om natarbejde…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906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911970" y="44624"/>
            <a:ext cx="7132638" cy="1079500"/>
          </a:xfrm>
        </p:spPr>
        <p:txBody>
          <a:bodyPr/>
          <a:lstStyle/>
          <a:p>
            <a:r>
              <a:rPr lang="da-DK" sz="3600" dirty="0"/>
              <a:t>Sov godt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0365" y="1412776"/>
            <a:ext cx="6192837" cy="5145088"/>
          </a:xfrm>
        </p:spPr>
        <p:txBody>
          <a:bodyPr/>
          <a:lstStyle/>
          <a:p>
            <a:pPr marL="0" indent="0">
              <a:buNone/>
            </a:pPr>
            <a:endParaRPr lang="da-DK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132102" name="Picture 6" descr="søv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771800" cy="70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132108" y="6521632"/>
            <a:ext cx="3722750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Jennum et al. Søvn og sundhed. 2015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3055987" y="1268487"/>
            <a:ext cx="5832648" cy="48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2400" dirty="0"/>
              <a:t>1. </a:t>
            </a:r>
            <a:r>
              <a:rPr lang="da-DK" sz="2400" dirty="0" smtClean="0"/>
              <a:t>Gå </a:t>
            </a:r>
            <a:r>
              <a:rPr lang="da-DK" sz="2400" dirty="0"/>
              <a:t>i seng og stå op på regelmæssige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400" dirty="0"/>
              <a:t>tidspunkter.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400" dirty="0"/>
              <a:t>2. </a:t>
            </a:r>
            <a:r>
              <a:rPr lang="da-DK" sz="2400" dirty="0" smtClean="0"/>
              <a:t>Undgå at </a:t>
            </a:r>
            <a:r>
              <a:rPr lang="da-DK" sz="2400" dirty="0"/>
              <a:t>sove i løbet af dagen, også selvom du </a:t>
            </a:r>
            <a:r>
              <a:rPr lang="da-DK" sz="2400" dirty="0" smtClean="0"/>
              <a:t>er søvnig</a:t>
            </a:r>
            <a:r>
              <a:rPr lang="da-DK" sz="2400" dirty="0"/>
              <a:t>. </a:t>
            </a:r>
            <a:endParaRPr lang="da-DK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a-DK" sz="2400" dirty="0" smtClean="0"/>
              <a:t>3</a:t>
            </a:r>
            <a:r>
              <a:rPr lang="da-DK" sz="2400" dirty="0"/>
              <a:t>. Gå kun i seng, når du er søvnig, og </a:t>
            </a:r>
            <a:r>
              <a:rPr lang="da-DK" sz="2400" dirty="0" smtClean="0"/>
              <a:t>forlad soveværelset</a:t>
            </a:r>
            <a:r>
              <a:rPr lang="da-DK" sz="2400" dirty="0"/>
              <a:t>, hvis du ikke kan falde i søvn</a:t>
            </a:r>
            <a:r>
              <a:rPr lang="da-DK" sz="24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2400" dirty="0"/>
              <a:t>4. Undgå ikkesøvnrelaterede aktiviteter (</a:t>
            </a:r>
            <a:r>
              <a:rPr lang="da-DK" sz="2400" dirty="0" smtClean="0"/>
              <a:t>med undtagelse </a:t>
            </a:r>
            <a:r>
              <a:rPr lang="da-DK" sz="2400" dirty="0"/>
              <a:t>af sex) i </a:t>
            </a:r>
            <a:r>
              <a:rPr lang="da-DK" sz="2400" dirty="0" smtClean="0"/>
              <a:t>soveværelset</a:t>
            </a:r>
            <a:endParaRPr lang="da-DK" sz="2400" dirty="0"/>
          </a:p>
        </p:txBody>
      </p:sp>
      <p:pic>
        <p:nvPicPr>
          <p:cNvPr id="7" name="Picture 2" descr="http://www.vidensraad.dk/sites/default/files/styles/tema_300_425/public/image/theme/vidensraad_soevn-og-sundhed_omslag_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25" y="-27384"/>
            <a:ext cx="140388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800" y="44971"/>
            <a:ext cx="7132638" cy="1079500"/>
          </a:xfrm>
        </p:spPr>
        <p:txBody>
          <a:bodyPr/>
          <a:lstStyle/>
          <a:p>
            <a:r>
              <a:rPr lang="da-DK" sz="3600" dirty="0"/>
              <a:t>Sov godt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0365" y="1412776"/>
            <a:ext cx="6192837" cy="5145088"/>
          </a:xfrm>
        </p:spPr>
        <p:txBody>
          <a:bodyPr/>
          <a:lstStyle/>
          <a:p>
            <a:pPr marL="0" indent="0">
              <a:buNone/>
            </a:pPr>
            <a:endParaRPr lang="da-DK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132102" name="Picture 6" descr="søv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771800" cy="70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164765" y="6538392"/>
            <a:ext cx="3722750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/>
              <a:t>Jennum et al. Søvn og sundhed. 2015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2987825" y="1124471"/>
            <a:ext cx="6016240" cy="459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da-DK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 smtClean="0"/>
              <a:t>5</a:t>
            </a:r>
            <a:r>
              <a:rPr lang="da-DK" sz="2400" dirty="0"/>
              <a:t>. </a:t>
            </a:r>
            <a:r>
              <a:rPr lang="da-DK" sz="2400" dirty="0" smtClean="0"/>
              <a:t>Lær </a:t>
            </a:r>
            <a:r>
              <a:rPr lang="da-DK" sz="2400" dirty="0"/>
              <a:t>en afspændingsteknik.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 smtClean="0"/>
              <a:t>6</a:t>
            </a:r>
            <a:r>
              <a:rPr lang="da-DK" sz="2400" dirty="0"/>
              <a:t>. Undgå at gruble over problemer </a:t>
            </a:r>
            <a:r>
              <a:rPr lang="da-DK" sz="2400" dirty="0" smtClean="0"/>
              <a:t>og morgen- dagens aktiviteter</a:t>
            </a:r>
            <a:r>
              <a:rPr lang="da-DK" sz="2400" dirty="0"/>
              <a:t>, når du ligger i sengen</a:t>
            </a:r>
            <a:r>
              <a:rPr lang="da-DK" sz="2400" dirty="0" smtClean="0"/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 smtClean="0"/>
              <a:t>7</a:t>
            </a:r>
            <a:r>
              <a:rPr lang="da-DK" sz="2400" dirty="0"/>
              <a:t>. Vær opmærksom på overdrevent </a:t>
            </a:r>
            <a:r>
              <a:rPr lang="da-DK" sz="2400" dirty="0" smtClean="0"/>
              <a:t>negative tanker </a:t>
            </a:r>
            <a:r>
              <a:rPr lang="da-DK" sz="2400" dirty="0"/>
              <a:t>om søvn, der kan bidrage til at holde </a:t>
            </a:r>
            <a:r>
              <a:rPr lang="da-DK" sz="2400" dirty="0" smtClean="0"/>
              <a:t>dig vågen.</a:t>
            </a:r>
            <a:endParaRPr lang="da-DK" sz="24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/>
              <a:t>8. Mennesker med søvnproblemer </a:t>
            </a:r>
            <a:r>
              <a:rPr lang="da-DK" sz="2400" dirty="0" smtClean="0"/>
              <a:t>undervurderer ofte </a:t>
            </a:r>
            <a:r>
              <a:rPr lang="da-DK" sz="2400" dirty="0"/>
              <a:t>det antal timer, som de sover. </a:t>
            </a:r>
          </a:p>
        </p:txBody>
      </p:sp>
      <p:pic>
        <p:nvPicPr>
          <p:cNvPr id="7" name="Picture 2" descr="http://www.vidensraad.dk/sites/default/files/styles/tema_300_425/public/image/theme/vidensraad_soevn-og-sundhed_omslag_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25" y="-27384"/>
            <a:ext cx="140388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solidFill>
                  <a:schemeClr val="bg1">
                    <a:lumMod val="65000"/>
                  </a:schemeClr>
                </a:solidFill>
              </a:rPr>
              <a:t>Søvn generelt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sover man dårligt?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er dårlig søvn et problem?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Hvad kan man gøre for at sove bedre?</a:t>
            </a:r>
          </a:p>
          <a:p>
            <a:r>
              <a:rPr lang="da-DK" sz="2800" dirty="0" smtClean="0"/>
              <a:t>Lidt mere om natarbejde…</a:t>
            </a:r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4361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17" y="288032"/>
            <a:ext cx="6274863" cy="980728"/>
          </a:xfrm>
          <a:noFill/>
          <a:ln/>
        </p:spPr>
        <p:txBody>
          <a:bodyPr/>
          <a:lstStyle/>
          <a:p>
            <a:pPr algn="ctr"/>
            <a:r>
              <a:rPr lang="sv-SE" altLang="da-DK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Mange</a:t>
            </a:r>
            <a:r>
              <a:rPr lang="sv-SE" altLang="da-DK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altLang="da-DK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oplever</a:t>
            </a:r>
            <a:r>
              <a:rPr lang="sv-SE" altLang="da-DK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altLang="da-DK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akutte</a:t>
            </a:r>
            <a:r>
              <a:rPr lang="sv-SE" altLang="da-DK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effekter </a:t>
            </a:r>
            <a:r>
              <a:rPr lang="sv-SE" altLang="da-DK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sv-SE" altLang="da-DK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altLang="da-DK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natarbejde</a:t>
            </a:r>
            <a:endParaRPr lang="sv-SE" altLang="da-DK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0909" y="1676127"/>
            <a:ext cx="5650309" cy="535327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smtClean="0">
                <a:solidFill>
                  <a:schemeClr val="tx1"/>
                </a:solidFill>
              </a:rPr>
              <a:t>Kort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søvn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err="1" smtClean="0">
                <a:solidFill>
                  <a:schemeClr val="tx1"/>
                </a:solidFill>
              </a:rPr>
              <a:t>Træthed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err="1" smtClean="0">
                <a:solidFill>
                  <a:schemeClr val="tx1"/>
                </a:solidFill>
              </a:rPr>
              <a:t>Mave-tarmbesvær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err="1" smtClean="0">
                <a:solidFill>
                  <a:schemeClr val="tx1"/>
                </a:solidFill>
              </a:rPr>
              <a:t>Humørforandringer</a:t>
            </a:r>
            <a:r>
              <a:rPr lang="sv-SE" altLang="da-DK" sz="2400" dirty="0" smtClean="0">
                <a:solidFill>
                  <a:schemeClr val="tx1"/>
                </a:solidFill>
              </a:rPr>
              <a:t> som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fx</a:t>
            </a:r>
            <a:r>
              <a:rPr lang="sv-SE" altLang="da-DK" sz="2400" dirty="0" smtClean="0">
                <a:solidFill>
                  <a:schemeClr val="tx1"/>
                </a:solidFill>
              </a:rPr>
              <a:t> irritabilitet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og</a:t>
            </a:r>
            <a:r>
              <a:rPr lang="sv-SE" altLang="da-DK" sz="2400" dirty="0" smtClean="0">
                <a:solidFill>
                  <a:schemeClr val="tx1"/>
                </a:solidFill>
              </a:rPr>
              <a:t>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nedtrykthed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>
                <a:solidFill>
                  <a:schemeClr val="tx1"/>
                </a:solidFill>
              </a:rPr>
              <a:t>Sociale problemer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err="1" smtClean="0">
                <a:solidFill>
                  <a:schemeClr val="tx1"/>
                </a:solidFill>
              </a:rPr>
              <a:t>Flere</a:t>
            </a:r>
            <a:r>
              <a:rPr lang="sv-SE" altLang="da-DK" sz="2400" dirty="0" smtClean="0">
                <a:solidFill>
                  <a:schemeClr val="tx1"/>
                </a:solidFill>
              </a:rPr>
              <a:t>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fejl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</a:pPr>
            <a:r>
              <a:rPr lang="sv-SE" altLang="da-DK" sz="2400" dirty="0" err="1" smtClean="0">
                <a:solidFill>
                  <a:schemeClr val="tx1"/>
                </a:solidFill>
              </a:rPr>
              <a:t>Flere</a:t>
            </a:r>
            <a:r>
              <a:rPr lang="sv-SE" altLang="da-DK" sz="2400" dirty="0" smtClean="0">
                <a:solidFill>
                  <a:schemeClr val="tx1"/>
                </a:solidFill>
              </a:rPr>
              <a:t> </a:t>
            </a:r>
            <a:r>
              <a:rPr lang="sv-SE" altLang="da-DK" sz="2400" dirty="0" err="1" smtClean="0">
                <a:solidFill>
                  <a:schemeClr val="tx1"/>
                </a:solidFill>
              </a:rPr>
              <a:t>ulykker</a:t>
            </a:r>
            <a:endParaRPr lang="sv-SE" altLang="da-DK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sv-SE" altLang="da-DK" sz="2400" dirty="0"/>
          </a:p>
        </p:txBody>
      </p:sp>
      <p:pic>
        <p:nvPicPr>
          <p:cNvPr id="71687" name="Picture 7" descr="arbej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39" y="-387350"/>
            <a:ext cx="258911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Langtidseffekter af natarbejde</a:t>
            </a:r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E3933-B268-41FE-B068-953996D95F57}" type="datetime1">
              <a:rPr lang="en-GB" smtClean="0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0F4C1-CDCC-4A2B-B221-8DC1AAFE62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624839" y="2197913"/>
            <a:ext cx="8519160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Brystkræft </a:t>
            </a:r>
            <a:r>
              <a:rPr lang="da-DK" sz="1800" dirty="0"/>
              <a:t>(Stevens et al. 2014)</a:t>
            </a:r>
          </a:p>
          <a:p>
            <a:r>
              <a:rPr lang="da-DK" sz="2400" dirty="0"/>
              <a:t>Hjertekarsygdomme </a:t>
            </a:r>
            <a:r>
              <a:rPr lang="da-DK" sz="1800" dirty="0"/>
              <a:t>(</a:t>
            </a:r>
            <a:r>
              <a:rPr lang="da-DK" sz="1800" dirty="0" err="1"/>
              <a:t>Vyas</a:t>
            </a:r>
            <a:r>
              <a:rPr lang="da-DK" sz="1800" dirty="0"/>
              <a:t> et al. 2012)</a:t>
            </a:r>
          </a:p>
          <a:p>
            <a:r>
              <a:rPr lang="da-DK" sz="2400" dirty="0" smtClean="0"/>
              <a:t>Diabetes 2 </a:t>
            </a:r>
            <a:r>
              <a:rPr lang="da-DK" sz="1800" dirty="0" smtClean="0"/>
              <a:t>(</a:t>
            </a:r>
            <a:r>
              <a:rPr lang="da-DK" sz="1800" dirty="0" err="1" smtClean="0"/>
              <a:t>Kivimäki</a:t>
            </a:r>
            <a:r>
              <a:rPr lang="da-DK" sz="1800" dirty="0" smtClean="0"/>
              <a:t> </a:t>
            </a:r>
            <a:r>
              <a:rPr lang="da-DK" sz="1800" dirty="0"/>
              <a:t>et al. 2011; Hansen et al. 2016)</a:t>
            </a:r>
          </a:p>
          <a:p>
            <a:r>
              <a:rPr lang="da-DK" sz="2400" dirty="0"/>
              <a:t>Mavetarmsygdomme </a:t>
            </a:r>
            <a:r>
              <a:rPr lang="da-DK" sz="1800" dirty="0"/>
              <a:t>(Knutsson &amp; Bøggild, 2010)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 rot="1270246">
            <a:off x="1835027" y="2275679"/>
            <a:ext cx="5766275" cy="10795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da-DK" sz="3200" kern="0" dirty="0" smtClean="0">
                <a:solidFill>
                  <a:srgbClr val="FF0000"/>
                </a:solidFill>
              </a:rPr>
              <a:t>men er det natarbejde, </a:t>
            </a:r>
          </a:p>
          <a:p>
            <a:pPr>
              <a:buFontTx/>
              <a:buChar char="-"/>
            </a:pPr>
            <a:r>
              <a:rPr lang="da-DK" sz="3200" kern="0" dirty="0" smtClean="0">
                <a:solidFill>
                  <a:srgbClr val="FF0000"/>
                </a:solidFill>
              </a:rPr>
              <a:t>der er årsagen?</a:t>
            </a:r>
            <a:endParaRPr lang="da-DK" sz="3200" kern="0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479170" y="5537926"/>
            <a:ext cx="6810499" cy="119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Stevens et al. CA Cancer </a:t>
            </a:r>
            <a:r>
              <a:rPr lang="en-US" sz="1200" dirty="0" err="1">
                <a:solidFill>
                  <a:schemeClr val="tx1"/>
                </a:solidFill>
              </a:rPr>
              <a:t>J.Clin</a:t>
            </a:r>
            <a:r>
              <a:rPr lang="en-US" sz="1200" dirty="0">
                <a:solidFill>
                  <a:schemeClr val="tx1"/>
                </a:solidFill>
              </a:rPr>
              <a:t>. 64 (3):207-218, 2014.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Vyas et al. BMJ 345:e4800, 2012; 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Kivimaki</a:t>
            </a:r>
            <a:r>
              <a:rPr lang="en-US" sz="1200" dirty="0">
                <a:solidFill>
                  <a:schemeClr val="tx1"/>
                </a:solidFill>
              </a:rPr>
              <a:t> et al. </a:t>
            </a:r>
            <a:r>
              <a:rPr lang="en-US" sz="1200" dirty="0" err="1">
                <a:solidFill>
                  <a:schemeClr val="tx1"/>
                </a:solidFill>
              </a:rPr>
              <a:t>PLoS.Med</a:t>
            </a:r>
            <a:r>
              <a:rPr lang="en-US" sz="1200" dirty="0">
                <a:solidFill>
                  <a:schemeClr val="tx1"/>
                </a:solidFill>
              </a:rPr>
              <a:t>. 8 (12):e1001138, 2011;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Hansen et al. </a:t>
            </a:r>
            <a:r>
              <a:rPr lang="en-US" sz="1200" dirty="0" err="1">
                <a:solidFill>
                  <a:schemeClr val="tx1"/>
                </a:solidFill>
              </a:rPr>
              <a:t>Occup.Environ.Med</a:t>
            </a:r>
            <a:r>
              <a:rPr lang="en-US" sz="1200" dirty="0">
                <a:solidFill>
                  <a:schemeClr val="tx1"/>
                </a:solidFill>
              </a:rPr>
              <a:t>. 73 (4):262-268, 2016; </a:t>
            </a: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Knutsson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 err="1">
                <a:solidFill>
                  <a:schemeClr val="tx1"/>
                </a:solidFill>
              </a:rPr>
              <a:t>Bøggild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Scand.J.Work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Environ.Health</a:t>
            </a:r>
            <a:r>
              <a:rPr lang="en-US" sz="1200" dirty="0">
                <a:solidFill>
                  <a:schemeClr val="tx1"/>
                </a:solidFill>
              </a:rPr>
              <a:t> 36 (2):85-95, 2010; </a:t>
            </a:r>
          </a:p>
        </p:txBody>
      </p:sp>
    </p:spTree>
    <p:extLst>
      <p:ext uri="{BB962C8B-B14F-4D97-AF65-F5344CB8AC3E}">
        <p14:creationId xmlns:p14="http://schemas.microsoft.com/office/powerpoint/2010/main" val="3470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930"/>
            <a:ext cx="8820472" cy="935831"/>
          </a:xfrm>
        </p:spPr>
        <p:txBody>
          <a:bodyPr/>
          <a:lstStyle/>
          <a:p>
            <a:pPr algn="ctr"/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Mulige mekanismer ift. sygdom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0010" y="1338607"/>
            <a:ext cx="8445334" cy="3110846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3"/>
            <a:r>
              <a:rPr lang="da-DK" sz="2400" dirty="0" smtClean="0">
                <a:solidFill>
                  <a:schemeClr val="tx2"/>
                </a:solidFill>
              </a:rPr>
              <a:t>Natarbejde  </a:t>
            </a:r>
          </a:p>
          <a:p>
            <a:pPr marL="1060450" lvl="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0" dirty="0" smtClean="0"/>
              <a:t>Søvn (længde og kvalitet)</a:t>
            </a:r>
          </a:p>
          <a:p>
            <a:pPr marL="1060450" lvl="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0" dirty="0" smtClean="0"/>
              <a:t>Lys </a:t>
            </a:r>
            <a:r>
              <a:rPr lang="da-DK" sz="2400" b="0" dirty="0"/>
              <a:t>om natten (</a:t>
            </a:r>
            <a:r>
              <a:rPr lang="da-DK" sz="2400" b="0" dirty="0" err="1"/>
              <a:t>melatonin</a:t>
            </a:r>
            <a:r>
              <a:rPr lang="da-DK" sz="2400" b="0" dirty="0"/>
              <a:t>)</a:t>
            </a:r>
          </a:p>
          <a:p>
            <a:pPr marL="1060450" lvl="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0" dirty="0" smtClean="0"/>
              <a:t>Døgnrytmer ude af takt</a:t>
            </a:r>
          </a:p>
          <a:p>
            <a:pPr marL="1060450" lvl="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0" dirty="0" smtClean="0"/>
              <a:t>Uhensigtsmæssig adfærd (kost, rygning, alkohol, motion)</a:t>
            </a:r>
          </a:p>
          <a:p>
            <a:pPr marL="1060450" lvl="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0" dirty="0" smtClean="0"/>
              <a:t>Stress</a:t>
            </a:r>
            <a:endParaRPr lang="da-DK" sz="2400" b="0" dirty="0"/>
          </a:p>
          <a:p>
            <a:endParaRPr lang="da-DK" dirty="0"/>
          </a:p>
        </p:txBody>
      </p:sp>
      <p:pic>
        <p:nvPicPr>
          <p:cNvPr id="1026" name="Picture 2" descr="Billedresultat for ambulance n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78" y="4011263"/>
            <a:ext cx="5060866" cy="28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ø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 bwMode="auto">
          <a:xfrm>
            <a:off x="-180975" y="-153988"/>
            <a:ext cx="2589213" cy="70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800" y="274638"/>
            <a:ext cx="6408712" cy="1143000"/>
          </a:xfrm>
          <a:noFill/>
          <a:ln/>
        </p:spPr>
        <p:txBody>
          <a:bodyPr/>
          <a:lstStyle/>
          <a:p>
            <a:r>
              <a:rPr lang="da-DK" dirty="0"/>
              <a:t>Typisk søvnmønster</a:t>
            </a:r>
          </a:p>
        </p:txBody>
      </p:sp>
      <p:pic>
        <p:nvPicPr>
          <p:cNvPr id="69636" name="Picture 4" descr="sleepstages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6061" r="4286" b="65659"/>
          <a:stretch>
            <a:fillRect/>
          </a:stretch>
        </p:blipFill>
        <p:spPr>
          <a:xfrm>
            <a:off x="2771899" y="1533829"/>
            <a:ext cx="5832549" cy="47034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746073" y="6219825"/>
            <a:ext cx="2050818" cy="2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da-DK" sz="1400"/>
              <a:t>Gerlach: Søvn, 2003</a:t>
            </a:r>
          </a:p>
        </p:txBody>
      </p:sp>
    </p:spTree>
    <p:extLst>
      <p:ext uri="{BB962C8B-B14F-4D97-AF65-F5344CB8AC3E}">
        <p14:creationId xmlns:p14="http://schemas.microsoft.com/office/powerpoint/2010/main" val="6466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6" y="1613881"/>
            <a:ext cx="2980749" cy="421631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auto">
          <a:xfrm>
            <a:off x="4334364" y="4941168"/>
            <a:ext cx="3117572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Mulig mekanisme:</a:t>
            </a:r>
            <a:br>
              <a:rPr lang="da-DK" dirty="0" smtClean="0"/>
            </a:br>
            <a:r>
              <a:rPr lang="da-DK" dirty="0" smtClean="0"/>
              <a:t>Lys om natten (</a:t>
            </a:r>
            <a:r>
              <a:rPr lang="da-DK" dirty="0" err="1" smtClean="0"/>
              <a:t>melatonin</a:t>
            </a:r>
            <a:r>
              <a:rPr lang="da-DK" dirty="0" smtClean="0"/>
              <a:t>)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1008112" cy="1648010"/>
          </a:xfrm>
          <a:prstGeom prst="rect">
            <a:avLst/>
          </a:prstGeom>
        </p:spPr>
      </p:pic>
      <p:cxnSp>
        <p:nvCxnSpPr>
          <p:cNvPr id="6" name="Lige pilforbindelse 5"/>
          <p:cNvCxnSpPr/>
          <p:nvPr/>
        </p:nvCxnSpPr>
        <p:spPr bwMode="auto">
          <a:xfrm>
            <a:off x="2447764" y="3465846"/>
            <a:ext cx="468052" cy="0"/>
          </a:xfrm>
          <a:prstGeom prst="straightConnector1">
            <a:avLst/>
          </a:prstGeom>
          <a:ln w="28575">
            <a:prstDash val="dash"/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4620101" y="1835532"/>
            <a:ext cx="676788" cy="3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bg1"/>
                </a:solidFill>
              </a:rPr>
              <a:t>SCN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2447764" y="6356067"/>
            <a:ext cx="3561809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SCN – </a:t>
            </a:r>
            <a:r>
              <a:rPr lang="da-DK" sz="1600" dirty="0" err="1" smtClean="0">
                <a:solidFill>
                  <a:schemeClr val="tx1"/>
                </a:solidFill>
              </a:rPr>
              <a:t>Suprachiasmatic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nucleus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652120" y="3335683"/>
            <a:ext cx="216024" cy="309341"/>
          </a:xfrm>
          <a:prstGeom prst="ellipse">
            <a:avLst/>
          </a:prstGeom>
          <a:noFill/>
          <a:ln>
            <a:solidFill>
              <a:srgbClr val="004986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cxnSp>
        <p:nvCxnSpPr>
          <p:cNvPr id="19" name="Lige pilforbindelse 18"/>
          <p:cNvCxnSpPr/>
          <p:nvPr/>
        </p:nvCxnSpPr>
        <p:spPr bwMode="auto">
          <a:xfrm>
            <a:off x="5908254" y="3468352"/>
            <a:ext cx="126946" cy="0"/>
          </a:xfrm>
          <a:prstGeom prst="straightConnector1">
            <a:avLst/>
          </a:prstGeom>
          <a:ln w="28575">
            <a:prstDash val="dash"/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 bwMode="auto">
          <a:xfrm>
            <a:off x="6068134" y="3281802"/>
            <a:ext cx="194712" cy="291214"/>
          </a:xfrm>
          <a:prstGeom prst="ellipse">
            <a:avLst/>
          </a:prstGeom>
          <a:noFill/>
          <a:ln>
            <a:solidFill>
              <a:srgbClr val="1CA87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5885214" y="1835532"/>
            <a:ext cx="1560171" cy="3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bg1"/>
                </a:solidFill>
              </a:rPr>
              <a:t>Koglekirtlen</a:t>
            </a:r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4572000" y="5517232"/>
            <a:ext cx="3133743" cy="356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800" dirty="0" err="1" smtClean="0">
                <a:solidFill>
                  <a:schemeClr val="tx1"/>
                </a:solidFill>
              </a:rPr>
              <a:t>Melatonin</a:t>
            </a:r>
            <a:r>
              <a:rPr lang="da-DK" sz="1800" dirty="0" smtClean="0">
                <a:solidFill>
                  <a:schemeClr val="tx1"/>
                </a:solidFill>
              </a:rPr>
              <a:t> niveauer falder</a:t>
            </a:r>
            <a:endParaRPr lang="da-DK" sz="1800" dirty="0">
              <a:solidFill>
                <a:schemeClr val="tx1"/>
              </a:solidFill>
            </a:endParaRPr>
          </a:p>
        </p:txBody>
      </p:sp>
      <p:cxnSp>
        <p:nvCxnSpPr>
          <p:cNvPr id="27" name="Lige pilforbindelse 26"/>
          <p:cNvCxnSpPr/>
          <p:nvPr/>
        </p:nvCxnSpPr>
        <p:spPr bwMode="auto">
          <a:xfrm flipH="1">
            <a:off x="6084168" y="3596203"/>
            <a:ext cx="77509" cy="1849021"/>
          </a:xfrm>
          <a:prstGeom prst="straightConnector1">
            <a:avLst/>
          </a:prstGeom>
          <a:ln w="28575">
            <a:prstDash val="dash"/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uppe 58"/>
          <p:cNvGrpSpPr/>
          <p:nvPr/>
        </p:nvGrpSpPr>
        <p:grpSpPr>
          <a:xfrm>
            <a:off x="3995936" y="3463841"/>
            <a:ext cx="1530424" cy="4011"/>
            <a:chOff x="4139952" y="3468352"/>
            <a:chExt cx="1530424" cy="4011"/>
          </a:xfrm>
        </p:grpSpPr>
        <p:cxnSp>
          <p:nvCxnSpPr>
            <p:cNvPr id="13" name="Lige pilforbindelse 12"/>
            <p:cNvCxnSpPr/>
            <p:nvPr/>
          </p:nvCxnSpPr>
          <p:spPr bwMode="auto">
            <a:xfrm>
              <a:off x="4139952" y="3468352"/>
              <a:ext cx="1530424" cy="4011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Lige pilforbindelse 30"/>
            <p:cNvCxnSpPr/>
            <p:nvPr/>
          </p:nvCxnSpPr>
          <p:spPr bwMode="auto">
            <a:xfrm>
              <a:off x="4244236" y="3468353"/>
              <a:ext cx="1250012" cy="4010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Lige forbindelse 36"/>
          <p:cNvCxnSpPr>
            <a:endCxn id="15" idx="0"/>
          </p:cNvCxnSpPr>
          <p:nvPr/>
        </p:nvCxnSpPr>
        <p:spPr bwMode="auto">
          <a:xfrm>
            <a:off x="5004048" y="2201654"/>
            <a:ext cx="756084" cy="1134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Lige forbindelse 37"/>
          <p:cNvCxnSpPr/>
          <p:nvPr/>
        </p:nvCxnSpPr>
        <p:spPr bwMode="auto">
          <a:xfrm flipH="1">
            <a:off x="6165490" y="2201654"/>
            <a:ext cx="446846" cy="1080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Billed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36" y="3024037"/>
            <a:ext cx="974740" cy="8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38"/>
          <p:cNvSpPr/>
          <p:nvPr/>
        </p:nvSpPr>
        <p:spPr bwMode="auto">
          <a:xfrm>
            <a:off x="5436096" y="853992"/>
            <a:ext cx="1656184" cy="126629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4515" name="Ellipse 64514"/>
          <p:cNvSpPr/>
          <p:nvPr/>
        </p:nvSpPr>
        <p:spPr bwMode="auto">
          <a:xfrm>
            <a:off x="1979712" y="5288635"/>
            <a:ext cx="1656184" cy="1266291"/>
          </a:xfrm>
          <a:prstGeom prst="ellipse">
            <a:avLst/>
          </a:prstGeom>
          <a:solidFill>
            <a:srgbClr val="3833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4" name="Billed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775">
            <a:off x="3703355" y="2006875"/>
            <a:ext cx="2909393" cy="784181"/>
          </a:xfrm>
          <a:prstGeom prst="rect">
            <a:avLst/>
          </a:prstGeom>
          <a:ln>
            <a:noFill/>
          </a:ln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03" y="2336305"/>
            <a:ext cx="2880466" cy="2827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41" y="388830"/>
            <a:ext cx="8499659" cy="352456"/>
          </a:xfrm>
        </p:spPr>
        <p:txBody>
          <a:bodyPr/>
          <a:lstStyle/>
          <a:p>
            <a:r>
              <a:rPr lang="da-DK" dirty="0" smtClean="0"/>
              <a:t>Døgnrytmer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669716" y="2795009"/>
            <a:ext cx="2204450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Hurtigste reaktionstid </a:t>
            </a:r>
          </a:p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kl. 15:30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025863" y="4208515"/>
            <a:ext cx="250587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Højeste kropstemperatur </a:t>
            </a:r>
          </a:p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kl. 19:00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631868" y="4784579"/>
            <a:ext cx="3501280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err="1" smtClean="0">
                <a:solidFill>
                  <a:schemeClr val="tx1"/>
                </a:solidFill>
              </a:rPr>
              <a:t>Melatonin</a:t>
            </a:r>
            <a:r>
              <a:rPr lang="da-DK" sz="1400" dirty="0" smtClean="0">
                <a:solidFill>
                  <a:schemeClr val="tx1"/>
                </a:solidFill>
              </a:rPr>
              <a:t> sekretion starter kl. 21:00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444672" y="4781131"/>
            <a:ext cx="2171044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Dybeste søvn kl. 2:00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2974" y="4090321"/>
            <a:ext cx="2509277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Laveste kropstemperatur </a:t>
            </a:r>
          </a:p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kl. 4:30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16767" y="2973635"/>
            <a:ext cx="275908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err="1" smtClean="0">
                <a:solidFill>
                  <a:schemeClr val="tx1"/>
                </a:solidFill>
              </a:rPr>
              <a:t>Melatonin</a:t>
            </a:r>
            <a:r>
              <a:rPr lang="da-DK" sz="1400" dirty="0" smtClean="0">
                <a:solidFill>
                  <a:schemeClr val="tx1"/>
                </a:solidFill>
              </a:rPr>
              <a:t> sekretion stopper </a:t>
            </a:r>
          </a:p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kl. 7:30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394959" y="2273824"/>
            <a:ext cx="1963999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Mest alert kl. 10:00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731761" y="2287987"/>
            <a:ext cx="2869568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Bedste koordination kl. 14:30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35" name="Billede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88" y="964215"/>
            <a:ext cx="1014511" cy="1008112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02796"/>
            <a:ext cx="864096" cy="957624"/>
          </a:xfrm>
          <a:prstGeom prst="rect">
            <a:avLst/>
          </a:prstGeom>
        </p:spPr>
      </p:pic>
      <p:sp>
        <p:nvSpPr>
          <p:cNvPr id="64516" name="Tekstboks 64515"/>
          <p:cNvSpPr txBox="1"/>
          <p:nvPr/>
        </p:nvSpPr>
        <p:spPr>
          <a:xfrm>
            <a:off x="4127470" y="1997752"/>
            <a:ext cx="1019831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b="1" dirty="0" smtClean="0">
                <a:solidFill>
                  <a:schemeClr val="tx1"/>
                </a:solidFill>
              </a:rPr>
              <a:t>Middag</a:t>
            </a:r>
            <a:endParaRPr lang="da-DK" sz="1600" b="1" dirty="0">
              <a:solidFill>
                <a:schemeClr val="tx1"/>
              </a:solidFill>
            </a:endParaRPr>
          </a:p>
        </p:txBody>
      </p:sp>
      <p:sp>
        <p:nvSpPr>
          <p:cNvPr id="41" name="Tekstboks 40"/>
          <p:cNvSpPr txBox="1"/>
          <p:nvPr/>
        </p:nvSpPr>
        <p:spPr>
          <a:xfrm>
            <a:off x="4133260" y="5144618"/>
            <a:ext cx="970137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b="1" dirty="0" smtClean="0">
                <a:solidFill>
                  <a:schemeClr val="tx1"/>
                </a:solidFill>
              </a:rPr>
              <a:t>Midnat</a:t>
            </a:r>
            <a:endParaRPr lang="da-DK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88913"/>
            <a:ext cx="8908311" cy="1079500"/>
          </a:xfrm>
        </p:spPr>
        <p:txBody>
          <a:bodyPr/>
          <a:lstStyle/>
          <a:p>
            <a:pPr algn="ctr"/>
            <a:r>
              <a:rPr lang="da-DK" dirty="0" smtClean="0"/>
              <a:t>Mulig mekanisme - Døgnrytmeforstyrrelser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/>
          </p:nvPr>
        </p:nvGraphicFramePr>
        <p:xfrm>
          <a:off x="4171604" y="925096"/>
          <a:ext cx="3201343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4206347" y="3561616"/>
          <a:ext cx="3201343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250853" y="1473384"/>
          <a:ext cx="3201343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Lige pilforbindelse 10"/>
          <p:cNvCxnSpPr/>
          <p:nvPr/>
        </p:nvCxnSpPr>
        <p:spPr bwMode="auto">
          <a:xfrm flipV="1">
            <a:off x="3320810" y="2409488"/>
            <a:ext cx="892661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Lige pilforbindelse 12"/>
          <p:cNvCxnSpPr/>
          <p:nvPr/>
        </p:nvCxnSpPr>
        <p:spPr bwMode="auto">
          <a:xfrm>
            <a:off x="3320810" y="3561616"/>
            <a:ext cx="892661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Lige pilforbindelse 14"/>
          <p:cNvCxnSpPr/>
          <p:nvPr/>
        </p:nvCxnSpPr>
        <p:spPr bwMode="auto">
          <a:xfrm>
            <a:off x="4353287" y="1473384"/>
            <a:ext cx="0" cy="3600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4025329" y="1039494"/>
            <a:ext cx="1821859" cy="356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Mindre amplitude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4469794" y="3550469"/>
            <a:ext cx="1700295" cy="356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Faseforskydning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Billedresultat for orchest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311621"/>
            <a:ext cx="4025329" cy="22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ret billed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r="20976"/>
          <a:stretch/>
        </p:blipFill>
        <p:spPr bwMode="auto">
          <a:xfrm>
            <a:off x="6963882" y="1039494"/>
            <a:ext cx="1453411" cy="22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pauke symphony orchestra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 r="25702" b="8579"/>
          <a:stretch/>
        </p:blipFill>
        <p:spPr bwMode="auto">
          <a:xfrm>
            <a:off x="6795592" y="3728595"/>
            <a:ext cx="2112719" cy="27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1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Projekt MIDT OM NATTEN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11563" y="2265835"/>
            <a:ext cx="7242798" cy="237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800" dirty="0" smtClean="0"/>
              <a:t>Formål:</a:t>
            </a:r>
          </a:p>
          <a:p>
            <a:pPr marL="0" indent="0">
              <a:buNone/>
            </a:pPr>
            <a:r>
              <a:rPr lang="da-DK" sz="2800" dirty="0" smtClean="0"/>
              <a:t>Blandt 73 betjente at undersøge betydningen af 2</a:t>
            </a:r>
            <a:r>
              <a:rPr lang="da-DK" sz="2800" dirty="0"/>
              <a:t>, 4 </a:t>
            </a:r>
            <a:r>
              <a:rPr lang="da-DK" sz="2800" dirty="0" smtClean="0"/>
              <a:t>eller 7 nattevagter </a:t>
            </a:r>
            <a:r>
              <a:rPr lang="da-DK" sz="2800" dirty="0"/>
              <a:t>i </a:t>
            </a:r>
            <a:r>
              <a:rPr lang="da-DK" sz="2800" dirty="0" smtClean="0"/>
              <a:t>træk for søvn og hormoner/døgnrytmer</a:t>
            </a: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41" y="5706336"/>
            <a:ext cx="1080119" cy="10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ku.dk/nytfa/images/foto/september2004/SUND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18" y="5639624"/>
            <a:ext cx="864096" cy="12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1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Alle deltagere har arbejdet nat på 3 forskellige måder</a:t>
            </a: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00" y="5733255"/>
            <a:ext cx="1080119" cy="10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9274"/>
            <a:ext cx="8557491" cy="391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28" y="1819274"/>
            <a:ext cx="3254091" cy="21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0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Gennemsnitlig søvn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59" y="5773049"/>
            <a:ext cx="1080119" cy="1084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99592" y="1633538"/>
            <a:ext cx="7776864" cy="4060825"/>
          </a:xfrm>
        </p:spPr>
        <p:txBody>
          <a:bodyPr/>
          <a:lstStyle/>
          <a:p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1403648" y="2204864"/>
            <a:ext cx="2100255" cy="316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b="1" dirty="0" smtClean="0"/>
              <a:t>Grad af dårlig søvn</a:t>
            </a:r>
            <a:endParaRPr lang="da-DK" sz="1400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5148064" y="2132856"/>
            <a:ext cx="3087705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Total søvn tid (primær søvn)</a:t>
            </a:r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/>
          </p:nvPr>
        </p:nvGraphicFramePr>
        <p:xfrm>
          <a:off x="4572000" y="25306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/>
          </p:nvPr>
        </p:nvGraphicFramePr>
        <p:xfrm>
          <a:off x="-19776" y="25306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Ellipse 10"/>
          <p:cNvSpPr/>
          <p:nvPr/>
        </p:nvSpPr>
        <p:spPr bwMode="auto">
          <a:xfrm>
            <a:off x="755576" y="2535428"/>
            <a:ext cx="792088" cy="4969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53455" y="3724117"/>
            <a:ext cx="792088" cy="4969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001452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2+2</a:t>
            </a:r>
            <a:endParaRPr lang="da-DK" sz="1200" dirty="0"/>
          </a:p>
        </p:txBody>
      </p:sp>
      <p:sp>
        <p:nvSpPr>
          <p:cNvPr id="18" name="Tekstboks 17"/>
          <p:cNvSpPr txBox="1"/>
          <p:nvPr/>
        </p:nvSpPr>
        <p:spPr>
          <a:xfrm>
            <a:off x="1432805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4+4</a:t>
            </a:r>
            <a:endParaRPr lang="da-DK" sz="1200" dirty="0"/>
          </a:p>
        </p:txBody>
      </p:sp>
      <p:sp>
        <p:nvSpPr>
          <p:cNvPr id="22" name="Tekstboks 21"/>
          <p:cNvSpPr txBox="1"/>
          <p:nvPr/>
        </p:nvSpPr>
        <p:spPr>
          <a:xfrm>
            <a:off x="1864158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7+7</a:t>
            </a:r>
          </a:p>
        </p:txBody>
      </p:sp>
      <p:sp>
        <p:nvSpPr>
          <p:cNvPr id="26" name="Tekstboks 25"/>
          <p:cNvSpPr txBox="1"/>
          <p:nvPr/>
        </p:nvSpPr>
        <p:spPr>
          <a:xfrm>
            <a:off x="2843808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2+2</a:t>
            </a:r>
            <a:endParaRPr lang="da-DK" sz="1200" dirty="0"/>
          </a:p>
        </p:txBody>
      </p:sp>
      <p:sp>
        <p:nvSpPr>
          <p:cNvPr id="27" name="Tekstboks 26"/>
          <p:cNvSpPr txBox="1"/>
          <p:nvPr/>
        </p:nvSpPr>
        <p:spPr>
          <a:xfrm>
            <a:off x="3275161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4+4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3706514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7+7</a:t>
            </a:r>
          </a:p>
        </p:txBody>
      </p:sp>
      <p:sp>
        <p:nvSpPr>
          <p:cNvPr id="29" name="Tekstboks 28"/>
          <p:cNvSpPr txBox="1"/>
          <p:nvPr/>
        </p:nvSpPr>
        <p:spPr>
          <a:xfrm>
            <a:off x="5569198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2+2</a:t>
            </a:r>
            <a:endParaRPr lang="da-DK" sz="1200" dirty="0"/>
          </a:p>
        </p:txBody>
      </p:sp>
      <p:sp>
        <p:nvSpPr>
          <p:cNvPr id="30" name="Tekstboks 29"/>
          <p:cNvSpPr txBox="1"/>
          <p:nvPr/>
        </p:nvSpPr>
        <p:spPr>
          <a:xfrm>
            <a:off x="6000551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4+4</a:t>
            </a:r>
            <a:endParaRPr lang="da-DK" sz="1200" dirty="0"/>
          </a:p>
        </p:txBody>
      </p:sp>
      <p:sp>
        <p:nvSpPr>
          <p:cNvPr id="31" name="Tekstboks 30"/>
          <p:cNvSpPr txBox="1"/>
          <p:nvPr/>
        </p:nvSpPr>
        <p:spPr>
          <a:xfrm>
            <a:off x="6431904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7+7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7441406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2+2</a:t>
            </a:r>
            <a:endParaRPr lang="da-DK" sz="1200" dirty="0"/>
          </a:p>
        </p:txBody>
      </p:sp>
      <p:sp>
        <p:nvSpPr>
          <p:cNvPr id="33" name="Tekstboks 32"/>
          <p:cNvSpPr txBox="1"/>
          <p:nvPr/>
        </p:nvSpPr>
        <p:spPr>
          <a:xfrm>
            <a:off x="7872759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4+4</a:t>
            </a:r>
            <a:endParaRPr lang="da-DK" sz="1200" dirty="0"/>
          </a:p>
        </p:txBody>
      </p:sp>
      <p:sp>
        <p:nvSpPr>
          <p:cNvPr id="34" name="Tekstboks 33"/>
          <p:cNvSpPr txBox="1"/>
          <p:nvPr/>
        </p:nvSpPr>
        <p:spPr>
          <a:xfrm>
            <a:off x="8304112" y="5201816"/>
            <a:ext cx="506870" cy="268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200" dirty="0" smtClean="0"/>
              <a:t>7+7</a:t>
            </a:r>
          </a:p>
        </p:txBody>
      </p:sp>
    </p:spTree>
    <p:extLst>
      <p:ext uri="{BB962C8B-B14F-4D97-AF65-F5344CB8AC3E}">
        <p14:creationId xmlns:p14="http://schemas.microsoft.com/office/powerpoint/2010/main" val="9894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32"/>
          <p:cNvSpPr/>
          <p:nvPr/>
        </p:nvSpPr>
        <p:spPr bwMode="auto">
          <a:xfrm>
            <a:off x="7812360" y="5445224"/>
            <a:ext cx="1512168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0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188913"/>
            <a:ext cx="7416825" cy="10795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Antal dage med dårlig søvn?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1080119" cy="1084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060825"/>
          </a:xfrm>
        </p:spPr>
        <p:txBody>
          <a:bodyPr/>
          <a:lstStyle/>
          <a:p>
            <a:r>
              <a:rPr lang="da-DK" sz="1800" dirty="0"/>
              <a:t>D</a:t>
            </a:r>
            <a:r>
              <a:rPr lang="da-DK" sz="1800" dirty="0" smtClean="0"/>
              <a:t>en totale søvnlængde var kortest på den sidste dag med nattevagt</a:t>
            </a:r>
          </a:p>
          <a:p>
            <a:r>
              <a:rPr lang="da-DK" sz="1800" dirty="0" smtClean="0"/>
              <a:t>Søvnlængden øges ikke med antallet af nattevagter i træk – det giver et øget søvnunderskud</a:t>
            </a:r>
            <a:endParaRPr lang="da-DK" sz="18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296738" y="3717032"/>
            <a:ext cx="2324482" cy="348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Ease of awakening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5922330" y="3673847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Restfull</a:t>
            </a:r>
            <a:r>
              <a:rPr lang="da-DK" dirty="0" smtClean="0"/>
              <a:t> </a:t>
            </a:r>
            <a:r>
              <a:rPr lang="da-DK" dirty="0" err="1" smtClean="0"/>
              <a:t>sleep</a:t>
            </a:r>
            <a:endParaRPr lang="da-DK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3345"/>
            <a:ext cx="6624736" cy="3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/>
          <p:cNvSpPr/>
          <p:nvPr/>
        </p:nvSpPr>
        <p:spPr bwMode="auto">
          <a:xfrm>
            <a:off x="2339752" y="4119604"/>
            <a:ext cx="792088" cy="4969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4139952" y="4156165"/>
            <a:ext cx="792088" cy="4969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7189507" y="4221088"/>
            <a:ext cx="792088" cy="49697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1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Melatonin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156926"/>
            <a:ext cx="1080119" cy="108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352"/>
            <a:ext cx="5581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8" y="4149080"/>
            <a:ext cx="5593674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341398" y="1916832"/>
            <a:ext cx="140371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Nattevagter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2080109" y="4336368"/>
            <a:ext cx="189808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Restitutionsdage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2120184" y="6454132"/>
            <a:ext cx="1895071" cy="238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 smtClean="0">
                <a:solidFill>
                  <a:schemeClr val="tx1"/>
                </a:solidFill>
              </a:rPr>
              <a:t>Timer </a:t>
            </a:r>
            <a:r>
              <a:rPr lang="en-US" sz="1000" b="1" dirty="0" err="1" smtClean="0">
                <a:solidFill>
                  <a:schemeClr val="tx1"/>
                </a:solidFill>
              </a:rPr>
              <a:t>siden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</a:rPr>
              <a:t>opvågning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084168" y="1920244"/>
            <a:ext cx="2952328" cy="27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chemeClr val="tx1"/>
                </a:solidFill>
              </a:rPr>
              <a:t>Ingen forskel på restitutionsdagene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Niveauet af </a:t>
            </a:r>
            <a:r>
              <a:rPr lang="da-DK" sz="1800" dirty="0" err="1" smtClean="0">
                <a:solidFill>
                  <a:schemeClr val="tx1"/>
                </a:solidFill>
              </a:rPr>
              <a:t>melatonin</a:t>
            </a:r>
            <a:r>
              <a:rPr lang="da-DK" sz="1800" dirty="0" smtClean="0">
                <a:solidFill>
                  <a:schemeClr val="tx1"/>
                </a:solidFill>
              </a:rPr>
              <a:t> faldt med 4,9% per nattevagt</a:t>
            </a:r>
          </a:p>
          <a:p>
            <a:r>
              <a:rPr lang="da-DK" sz="1800" dirty="0" err="1" smtClean="0">
                <a:solidFill>
                  <a:schemeClr val="tx1"/>
                </a:solidFill>
              </a:rPr>
              <a:t>Melatoninrytmen</a:t>
            </a:r>
            <a:r>
              <a:rPr lang="da-DK" sz="1800" dirty="0" smtClean="0">
                <a:solidFill>
                  <a:schemeClr val="tx1"/>
                </a:solidFill>
              </a:rPr>
              <a:t> blev ikke tilpasset til nattevagt efter 7 nattevagter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650736" y="6525345"/>
            <a:ext cx="3493264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Jensen et al. </a:t>
            </a:r>
            <a:r>
              <a:rPr lang="da-DK" sz="1400" dirty="0" err="1" smtClean="0">
                <a:solidFill>
                  <a:schemeClr val="tx1"/>
                </a:solidFill>
              </a:rPr>
              <a:t>Chronobiol</a:t>
            </a:r>
            <a:r>
              <a:rPr lang="da-DK" sz="1400" dirty="0" smtClean="0">
                <a:solidFill>
                  <a:schemeClr val="tx1"/>
                </a:solidFill>
              </a:rPr>
              <a:t>. Int. (2017)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7" y="1532340"/>
            <a:ext cx="4996050" cy="268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1" y="-519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Kortisol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7" y="4221090"/>
            <a:ext cx="5212074" cy="241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2341398" y="1986246"/>
            <a:ext cx="140371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Nattevagter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2080109" y="4405782"/>
            <a:ext cx="189808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Restitutionsdage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2120184" y="6454132"/>
            <a:ext cx="1895071" cy="238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 smtClean="0">
                <a:solidFill>
                  <a:schemeClr val="tx1"/>
                </a:solidFill>
              </a:rPr>
              <a:t>Timer </a:t>
            </a:r>
            <a:r>
              <a:rPr lang="en-US" sz="1000" b="1" dirty="0" err="1" smtClean="0">
                <a:solidFill>
                  <a:schemeClr val="tx1"/>
                </a:solidFill>
              </a:rPr>
              <a:t>siden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</a:rPr>
              <a:t>opvågning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940153" y="1772818"/>
            <a:ext cx="2952328" cy="305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chemeClr val="tx1"/>
                </a:solidFill>
              </a:rPr>
              <a:t>Ingen forskel på restitutionsdagene</a:t>
            </a:r>
          </a:p>
          <a:p>
            <a:r>
              <a:rPr lang="da-DK" sz="1800" dirty="0" err="1" smtClean="0">
                <a:solidFill>
                  <a:schemeClr val="tx1"/>
                </a:solidFill>
              </a:rPr>
              <a:t>Kortisol</a:t>
            </a:r>
            <a:r>
              <a:rPr lang="da-DK" sz="1800" dirty="0" smtClean="0">
                <a:solidFill>
                  <a:schemeClr val="tx1"/>
                </a:solidFill>
              </a:rPr>
              <a:t> rytmen blev forskudt med 33 minutter per nattevagt</a:t>
            </a:r>
          </a:p>
          <a:p>
            <a:r>
              <a:rPr lang="da-DK" sz="1800" dirty="0" err="1" smtClean="0">
                <a:solidFill>
                  <a:schemeClr val="tx1"/>
                </a:solidFill>
              </a:rPr>
              <a:t>Kortisolrytmen</a:t>
            </a:r>
            <a:r>
              <a:rPr lang="da-DK" sz="1800" dirty="0" smtClean="0">
                <a:solidFill>
                  <a:schemeClr val="tx1"/>
                </a:solidFill>
              </a:rPr>
              <a:t> blev ikke  tilpasset nattevagt efter 7 nattevagter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5537639" y="6525346"/>
            <a:ext cx="3493264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Jensen et al. </a:t>
            </a:r>
            <a:r>
              <a:rPr lang="da-DK" sz="1400" dirty="0" err="1" smtClean="0">
                <a:solidFill>
                  <a:schemeClr val="tx1"/>
                </a:solidFill>
              </a:rPr>
              <a:t>Chronobiol</a:t>
            </a:r>
            <a:r>
              <a:rPr lang="da-DK" sz="1400" dirty="0" smtClean="0">
                <a:solidFill>
                  <a:schemeClr val="tx1"/>
                </a:solidFill>
              </a:rPr>
              <a:t>. Int. (2017)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13" name="Billede 1" descr="cid:image003.png@01CD9FB8.1B1014D0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156926"/>
            <a:ext cx="1080119" cy="108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1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Testosteron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4" y="1800649"/>
            <a:ext cx="4765667" cy="247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4"/>
            <a:ext cx="4727491" cy="22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2341398" y="1855594"/>
            <a:ext cx="1403718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Nattevagter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2080109" y="4275130"/>
            <a:ext cx="1898084" cy="327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>Restitutionsdage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2120184" y="6454132"/>
            <a:ext cx="1895071" cy="238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 smtClean="0">
                <a:solidFill>
                  <a:schemeClr val="tx1"/>
                </a:solidFill>
              </a:rPr>
              <a:t>Timer </a:t>
            </a:r>
            <a:r>
              <a:rPr lang="en-US" sz="1000" b="1" dirty="0" err="1" smtClean="0">
                <a:solidFill>
                  <a:schemeClr val="tx1"/>
                </a:solidFill>
              </a:rPr>
              <a:t>siden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</a:rPr>
              <a:t>opvågning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364088" y="1800650"/>
            <a:ext cx="3495906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chemeClr val="tx1"/>
                </a:solidFill>
              </a:rPr>
              <a:t>Ingen forskel mellem interventionerne på restitutionsdage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Ingen forskel mellem interventionerne på nattevagter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Testosteronrytmen fulgte søvnen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5537639" y="6525345"/>
            <a:ext cx="3493264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a-DK" sz="1400" dirty="0" smtClean="0">
                <a:solidFill>
                  <a:schemeClr val="tx1"/>
                </a:solidFill>
              </a:rPr>
              <a:t>Jensen et al. </a:t>
            </a:r>
            <a:r>
              <a:rPr lang="da-DK" sz="1400" dirty="0" err="1" smtClean="0">
                <a:solidFill>
                  <a:schemeClr val="tx1"/>
                </a:solidFill>
              </a:rPr>
              <a:t>Chronobiol</a:t>
            </a:r>
            <a:r>
              <a:rPr lang="da-DK" sz="1400" dirty="0" smtClean="0">
                <a:solidFill>
                  <a:schemeClr val="tx1"/>
                </a:solidFill>
              </a:rPr>
              <a:t>. Int. (2017)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13" name="Billede 1" descr="cid:image003.png@01CD9FB8.1B1014D0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156926"/>
            <a:ext cx="1080119" cy="108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Det gør søvnen ved kroppen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163287" y="1230087"/>
            <a:ext cx="8656714" cy="4583912"/>
          </a:xfrm>
        </p:spPr>
        <p:txBody>
          <a:bodyPr/>
          <a:lstStyle/>
          <a:p>
            <a:r>
              <a:rPr lang="da-DK" sz="2000" dirty="0"/>
              <a:t>Søvnen har en energibesparende effekt fordi den nedsætter kroppens energiniveau ved at reducere </a:t>
            </a:r>
            <a:r>
              <a:rPr lang="da-DK" sz="2000" dirty="0" smtClean="0"/>
              <a:t>kropstemperaturen</a:t>
            </a:r>
          </a:p>
          <a:p>
            <a:r>
              <a:rPr lang="da-DK" sz="2000" dirty="0"/>
              <a:t>Genopbygger kroppens </a:t>
            </a:r>
            <a:r>
              <a:rPr lang="da-DK" sz="2000" dirty="0" smtClean="0"/>
              <a:t>væv</a:t>
            </a:r>
          </a:p>
          <a:p>
            <a:r>
              <a:rPr lang="da-DK" sz="2000" dirty="0"/>
              <a:t>Styrker </a:t>
            </a:r>
            <a:r>
              <a:rPr lang="da-DK" sz="2000" dirty="0" smtClean="0"/>
              <a:t>immunforsvaret</a:t>
            </a:r>
          </a:p>
          <a:p>
            <a:r>
              <a:rPr lang="da-DK" sz="2000" dirty="0"/>
              <a:t>Lagrer informationer i </a:t>
            </a:r>
            <a:r>
              <a:rPr lang="da-DK" sz="2000" dirty="0" smtClean="0"/>
              <a:t>hukommelsen</a:t>
            </a:r>
          </a:p>
          <a:p>
            <a:r>
              <a:rPr lang="da-DK" sz="2000" dirty="0"/>
              <a:t>Holder blodkarrene i </a:t>
            </a:r>
            <a:r>
              <a:rPr lang="da-DK" sz="2000" dirty="0" smtClean="0"/>
              <a:t>form</a:t>
            </a:r>
          </a:p>
          <a:p>
            <a:r>
              <a:rPr lang="da-DK" sz="2000" dirty="0"/>
              <a:t>Regulerer </a:t>
            </a:r>
            <a:r>
              <a:rPr lang="da-DK" sz="2000" dirty="0" smtClean="0"/>
              <a:t>appetitten</a:t>
            </a:r>
          </a:p>
          <a:p>
            <a:r>
              <a:rPr lang="da-DK" sz="2000" dirty="0"/>
              <a:t>Holder humøret oppe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F8A5D-F259-4E41-8E10-1C4CD7EA286A}" type="datetime1">
              <a:rPr lang="en-GB" smtClean="0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6C155-96CA-479D-A1CB-C53728F2B7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9" y="3653908"/>
            <a:ext cx="4685049" cy="31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2" b="-72222"/>
          <a:stretch/>
        </p:blipFill>
        <p:spPr>
          <a:xfrm>
            <a:off x="0" y="-27384"/>
            <a:ext cx="9161839" cy="6130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>
                <a:solidFill>
                  <a:schemeClr val="bg1"/>
                </a:solidFill>
              </a:rPr>
              <a:t>De tre målte hormoner tilpasser sig forskelligt til natarbejde</a:t>
            </a:r>
            <a:endParaRPr lang="da-DK" sz="2800" dirty="0">
              <a:solidFill>
                <a:schemeClr val="bg1"/>
              </a:solidFill>
            </a:endParaRPr>
          </a:p>
        </p:txBody>
      </p:sp>
      <p:pic>
        <p:nvPicPr>
          <p:cNvPr id="6" name="Billede 1" descr="cid:image003.png@01CD9FB8.1B1014D0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92" y="5773049"/>
            <a:ext cx="1080119" cy="1084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boks 2"/>
          <p:cNvSpPr txBox="1"/>
          <p:nvPr/>
        </p:nvSpPr>
        <p:spPr>
          <a:xfrm>
            <a:off x="719571" y="2132856"/>
            <a:ext cx="8266740" cy="384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Melatonin</a:t>
            </a:r>
            <a:r>
              <a:rPr lang="da-DK" dirty="0" smtClean="0"/>
              <a:t>: Jo flere nattevagter jo lavere koncentration om natten (violin)</a:t>
            </a:r>
          </a:p>
          <a:p>
            <a:endParaRPr lang="da-DK" dirty="0" smtClean="0"/>
          </a:p>
          <a:p>
            <a:r>
              <a:rPr lang="da-DK" dirty="0" err="1" smtClean="0"/>
              <a:t>Kortisol</a:t>
            </a:r>
            <a:r>
              <a:rPr lang="da-DK" dirty="0" smtClean="0"/>
              <a:t>: Jo flere nattevager jo senere opnås laveste koncentration (pauke)</a:t>
            </a:r>
          </a:p>
          <a:p>
            <a:endParaRPr lang="da-DK" dirty="0" smtClean="0"/>
          </a:p>
          <a:p>
            <a:r>
              <a:rPr lang="da-DK" dirty="0" smtClean="0"/>
              <a:t>Testosteron: Følger søvnrytme uanset vagtskema</a:t>
            </a:r>
          </a:p>
          <a:p>
            <a:endParaRPr lang="da-DK" dirty="0"/>
          </a:p>
          <a:p>
            <a:r>
              <a:rPr lang="da-DK" dirty="0" smtClean="0"/>
              <a:t>Døgnrytmerne er alle ude af takt med lys/mørke cyklus (orkester)</a:t>
            </a:r>
          </a:p>
          <a:p>
            <a:endParaRPr lang="da-DK" dirty="0" smtClean="0"/>
          </a:p>
          <a:p>
            <a:r>
              <a:rPr lang="da-DK" dirty="0" smtClean="0"/>
              <a:t>Alle døgnrytmer var normaliserede ved slutningen af hver intervention</a:t>
            </a:r>
          </a:p>
          <a:p>
            <a:endParaRPr lang="da-DK" dirty="0"/>
          </a:p>
          <a:p>
            <a:r>
              <a:rPr lang="da-DK" dirty="0" smtClean="0"/>
              <a:t>2+2 er samlet set bedst til at minimere problemerne med døgnrytme forstyrrelserne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902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projekter</a:t>
            </a:r>
            <a:br>
              <a:rPr lang="da-DK" dirty="0" smtClean="0"/>
            </a:br>
            <a:r>
              <a:rPr lang="da-DK" dirty="0" smtClean="0"/>
              <a:t>Faste nattevagter – mekanismer og risiko for ulykker og sygefravær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5E9AC-8304-4187-8382-D0DB9B35415F}" type="datetime1">
              <a:rPr lang="en-GB" smtClean="0"/>
              <a:pPr>
                <a:defRPr/>
              </a:pPr>
              <a:t>22/10/2019</a:t>
            </a:fld>
            <a:endParaRPr lang="en-US"/>
          </a:p>
        </p:txBody>
      </p:sp>
      <p:pic>
        <p:nvPicPr>
          <p:cNvPr id="7" name="Pladsholder til indhold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9320"/>
            <a:ext cx="8091190" cy="2445687"/>
          </a:xfrm>
          <a:prstGeom prst="rect">
            <a:avLst/>
          </a:prstGeom>
          <a:noFill/>
        </p:spPr>
      </p:pic>
      <p:pic>
        <p:nvPicPr>
          <p:cNvPr id="1026" name="Picture 2" descr="C:\Users\maa\AppData\Local\Microsoft\Windows\Temporary Internet Files\Content.Outlook\1WQTGFQL\Midt om Natten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74" y="5166360"/>
            <a:ext cx="1487426" cy="14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2619" y="2462526"/>
            <a:ext cx="7860638" cy="1609200"/>
          </a:xfrm>
        </p:spPr>
        <p:txBody>
          <a:bodyPr/>
          <a:lstStyle/>
          <a:p>
            <a:pPr algn="ctr"/>
            <a:r>
              <a:rPr lang="da-DK" dirty="0" smtClean="0"/>
              <a:t>Tak for opmærksomheden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09933" y="4413343"/>
            <a:ext cx="6107400" cy="1655762"/>
          </a:xfrm>
        </p:spPr>
        <p:txBody>
          <a:bodyPr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Marie Aarrebo Jensen: maa</a:t>
            </a:r>
            <a:r>
              <a:rPr lang="da-DK" dirty="0" smtClean="0">
                <a:hlinkClick r:id="rId2"/>
              </a:rPr>
              <a:t>@nfa.dk</a:t>
            </a:r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Præsentationstitel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3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5E9AC-8304-4187-8382-D0DB9B35415F}" type="datetime1">
              <a:rPr lang="en-GB" smtClean="0"/>
              <a:pPr>
                <a:defRPr/>
              </a:pPr>
              <a:t>22/10/2019</a:t>
            </a:fld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09E0-155E-420F-99DC-2FD75738377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53391" t="6721" r="8154" b="6445"/>
          <a:stretch/>
        </p:blipFill>
        <p:spPr>
          <a:xfrm rot="750505">
            <a:off x="4631594" y="577305"/>
            <a:ext cx="4350042" cy="2956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l="53390" t="8375" r="8734" b="13613"/>
          <a:stretch/>
        </p:blipFill>
        <p:spPr>
          <a:xfrm rot="21289448">
            <a:off x="139148" y="288233"/>
            <a:ext cx="4552122" cy="2812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8" t="28221" r="10162" b="26986"/>
          <a:stretch/>
        </p:blipFill>
        <p:spPr bwMode="auto">
          <a:xfrm rot="708830">
            <a:off x="1004503" y="3116615"/>
            <a:ext cx="3295445" cy="3798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/>
          <a:srcRect l="54060" t="7398" r="16168" b="13662"/>
          <a:stretch/>
        </p:blipFill>
        <p:spPr>
          <a:xfrm rot="20802044">
            <a:off x="4671991" y="3230219"/>
            <a:ext cx="3935897" cy="313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6" t="10479" r="14457" b="11398"/>
          <a:stretch/>
        </p:blipFill>
        <p:spPr bwMode="auto">
          <a:xfrm rot="929731">
            <a:off x="3805293" y="5637170"/>
            <a:ext cx="1489133" cy="140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 projekt om natarbejde og glukose regulering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0341" y="1280161"/>
            <a:ext cx="8499659" cy="2240279"/>
          </a:xfrm>
        </p:spPr>
        <p:txBody>
          <a:bodyPr/>
          <a:lstStyle/>
          <a:p>
            <a:pPr marL="0" indent="0" algn="ctr">
              <a:buNone/>
            </a:pPr>
            <a:r>
              <a:rPr lang="da-DK" b="1" dirty="0" smtClean="0"/>
              <a:t>Natarbejde, kost og diabetes </a:t>
            </a:r>
          </a:p>
          <a:p>
            <a:pPr marL="0" indent="0">
              <a:buNone/>
            </a:pPr>
            <a:r>
              <a:rPr lang="da-DK" dirty="0" smtClean="0"/>
              <a:t>Længere </a:t>
            </a:r>
            <a:r>
              <a:rPr lang="da-DK" dirty="0"/>
              <a:t>perioder med forhøjet blodglukose øger risikoen for udvikling af type 2 diabetes. Vi ved ikke, hvor store disse udsving er hos personer på arbejde, og om de påvirkes af hvad man spiser, når man arbejder om natten.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Projekts </a:t>
            </a:r>
            <a:r>
              <a:rPr lang="da-DK" dirty="0"/>
              <a:t>formål er at undersøge, hvordan natarbejde i den virkelige verden påvirker risikoen for udvikling af diabetes gennem akutte effekter på glukoseniveauet, og betydningen af den type mad, der spises om natten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09E0-155E-420F-99DC-2FD75738377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0" y="5632132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mes\AppData\Local\Microsoft\Windows\Temporary Internet Files\Content.Outlook\0EUD16QB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12" y="3652319"/>
            <a:ext cx="4791668" cy="27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8269" y="476672"/>
            <a:ext cx="5818187" cy="1143000"/>
          </a:xfrm>
        </p:spPr>
        <p:txBody>
          <a:bodyPr/>
          <a:lstStyle/>
          <a:p>
            <a:r>
              <a:rPr lang="da-DK"/>
              <a:t>Normal søvn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784"/>
            <a:ext cx="6732587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227763" y="6308725"/>
            <a:ext cx="2318263" cy="2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 sz="1400"/>
              <a:t>Banks and Dinges 2007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851275" y="5876925"/>
            <a:ext cx="3363421" cy="3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/>
              <a:t>N=1506 amerikanere &gt; 18 år</a:t>
            </a:r>
          </a:p>
        </p:txBody>
      </p:sp>
      <p:pic>
        <p:nvPicPr>
          <p:cNvPr id="65542" name="Picture 6" descr="søv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"/>
          <a:stretch/>
        </p:blipFill>
        <p:spPr bwMode="auto">
          <a:xfrm>
            <a:off x="-180975" y="-153988"/>
            <a:ext cx="2589213" cy="71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8269" y="476672"/>
            <a:ext cx="5818187" cy="1143000"/>
          </a:xfrm>
        </p:spPr>
        <p:txBody>
          <a:bodyPr/>
          <a:lstStyle/>
          <a:p>
            <a:r>
              <a:rPr lang="da-DK"/>
              <a:t>Normal søvn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784"/>
            <a:ext cx="6732587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227763" y="6308725"/>
            <a:ext cx="2318263" cy="2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 sz="1400"/>
              <a:t>Banks and Dinges 2007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851275" y="5876925"/>
            <a:ext cx="3363421" cy="3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a-DK"/>
              <a:t>N=1506 amerikanere &gt; 18 år</a:t>
            </a:r>
          </a:p>
        </p:txBody>
      </p:sp>
      <p:pic>
        <p:nvPicPr>
          <p:cNvPr id="7" name="Picture 6" descr="søv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"/>
          <a:stretch/>
        </p:blipFill>
        <p:spPr bwMode="auto">
          <a:xfrm>
            <a:off x="-261257" y="-121233"/>
            <a:ext cx="2589213" cy="71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lledresultat for søv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85" y="1484784"/>
            <a:ext cx="6550841" cy="50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solidFill>
                  <a:schemeClr val="bg1">
                    <a:lumMod val="65000"/>
                  </a:schemeClr>
                </a:solidFill>
              </a:rPr>
              <a:t>Søvn generelt</a:t>
            </a:r>
          </a:p>
          <a:p>
            <a:r>
              <a:rPr lang="da-DK" sz="2800" dirty="0"/>
              <a:t>Hvorfor sover man dårligt?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Hvorfor er dårlig søvn et problem?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Hvad kan man gøre for at sove bedre?</a:t>
            </a:r>
          </a:p>
          <a:p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Lidt mere om natarbejde…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452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0133" y="614579"/>
            <a:ext cx="8499659" cy="35245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Faktorer, der er forbundet med lav forekomst af søvnforstyrrelser</a:t>
            </a:r>
            <a:endParaRPr lang="da-DK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323528" y="2132856"/>
          <a:ext cx="8579296" cy="36706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9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71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 smtClean="0">
                          <a:effectLst/>
                          <a:latin typeface="Times New Roman"/>
                          <a:ea typeface="Times New Roman"/>
                        </a:rPr>
                        <a:t>Faktor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 smtClean="0">
                          <a:effectLst/>
                          <a:latin typeface="Times New Roman"/>
                          <a:ea typeface="Times New Roman"/>
                        </a:rPr>
                        <a:t>Deltagere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 smtClean="0">
                          <a:effectLst/>
                          <a:latin typeface="Times New Roman"/>
                          <a:ea typeface="Times New Roman"/>
                        </a:rPr>
                        <a:t>Antal studier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  <a:latin typeface="Times New Roman"/>
                          <a:ea typeface="Times New Roman"/>
                        </a:rPr>
                        <a:t>Videnskabeligt grundlag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God social støtte i arbejdet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Times New Roman"/>
                          <a:ea typeface="Times New Roman"/>
                        </a:rPr>
                        <a:t>OR = 0.77 (0.71-0.85)</a:t>
                      </a:r>
                      <a:endParaRPr lang="da-DK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11.724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Moderat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mtClean="0">
                          <a:effectLst/>
                          <a:latin typeface="Times New Roman"/>
                          <a:ea typeface="Times New Roman"/>
                        </a:rPr>
                        <a:t>Retfærdigt arbejdsmiljø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mtClean="0">
                          <a:effectLst/>
                          <a:latin typeface="Times New Roman"/>
                          <a:ea typeface="Times New Roman"/>
                        </a:rPr>
                        <a:t>10.447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Kontrol i arbejdet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OR=0.90 (0.84-0.98)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18.192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Moderat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://www.vidensraad.dk/sites/default/files/styles/tema_300_425/public/image/theme/vidensraad_soevn-og-sundhed_omslag_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4" y="-27384"/>
            <a:ext cx="140388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67744" y="5949280"/>
            <a:ext cx="5458289" cy="5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Linton </a:t>
            </a:r>
            <a:r>
              <a:rPr lang="en-US" sz="1400" dirty="0" smtClean="0">
                <a:solidFill>
                  <a:schemeClr val="tx1"/>
                </a:solidFill>
              </a:rPr>
              <a:t>SJ et </a:t>
            </a:r>
            <a:r>
              <a:rPr lang="en-US" sz="1400" dirty="0">
                <a:solidFill>
                  <a:schemeClr val="tx1"/>
                </a:solidFill>
              </a:rPr>
              <a:t>al. </a:t>
            </a:r>
            <a:r>
              <a:rPr lang="en-US" sz="1400" dirty="0" smtClean="0">
                <a:solidFill>
                  <a:schemeClr val="tx1"/>
                </a:solidFill>
              </a:rPr>
              <a:t>The effect </a:t>
            </a:r>
            <a:r>
              <a:rPr lang="en-US" sz="1400" dirty="0">
                <a:solidFill>
                  <a:schemeClr val="tx1"/>
                </a:solidFill>
              </a:rPr>
              <a:t>of the work environment on future sleep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disturbances: a systematic review. Sleep </a:t>
            </a:r>
            <a:r>
              <a:rPr lang="en-US" sz="1400" dirty="0" smtClean="0">
                <a:solidFill>
                  <a:schemeClr val="tx1"/>
                </a:solidFill>
              </a:rPr>
              <a:t>Med Rev </a:t>
            </a:r>
            <a:r>
              <a:rPr lang="en-US" sz="1400" dirty="0">
                <a:solidFill>
                  <a:schemeClr val="tx1"/>
                </a:solidFill>
              </a:rPr>
              <a:t>2014;23C:10-9.</a:t>
            </a:r>
            <a:endParaRPr lang="da-DK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856" y="312629"/>
            <a:ext cx="8499659" cy="35245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Faktorer, der forbundet med høj forekomst of søvnforstyrrelser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395534" y="2012032"/>
          <a:ext cx="8352929" cy="38557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9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  <a:latin typeface="Times New Roman"/>
                          <a:ea typeface="Times New Roman"/>
                        </a:rPr>
                        <a:t>Arbejdsmiljørelateret faktor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  <a:latin typeface="Times New Roman"/>
                          <a:ea typeface="Times New Roman"/>
                        </a:rPr>
                        <a:t>Deltagere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  <a:latin typeface="Times New Roman"/>
                          <a:ea typeface="Times New Roman"/>
                        </a:rPr>
                        <a:t>Antal studier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>
                          <a:effectLst/>
                          <a:latin typeface="Times New Roman"/>
                          <a:ea typeface="Times New Roman"/>
                        </a:rPr>
                        <a:t>Videnskabeligt grundlag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5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Høje </a:t>
                      </a: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krav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OR=1.38 (1.28-1.49)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14.709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Moderat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Lav kontrol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4.178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4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Psykisk anstrengende </a:t>
                      </a: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arbejde 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8.521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ERI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4.527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5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Lav belønning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5.925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Times New Roman"/>
                          <a:ea typeface="Times New Roman"/>
                        </a:rPr>
                        <a:t>Mobning, social udstødelse</a:t>
                      </a:r>
                      <a:endParaRPr lang="da-DK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4.656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Times New Roman"/>
                          <a:ea typeface="Times New Roman"/>
                        </a:rPr>
                        <a:t>Svag</a:t>
                      </a:r>
                      <a:endParaRPr lang="da-DK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751" marR="567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http://www.vidensraad.dk/sites/default/files/styles/tema_300_425/public/image/theme/vidensraad_soevn-og-sundhed_omslag_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4" y="1"/>
            <a:ext cx="140388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5949280"/>
            <a:ext cx="5458289" cy="54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Linton </a:t>
            </a:r>
            <a:r>
              <a:rPr lang="en-US" sz="1400" dirty="0" smtClean="0">
                <a:solidFill>
                  <a:schemeClr val="tx1"/>
                </a:solidFill>
              </a:rPr>
              <a:t>SJ et </a:t>
            </a:r>
            <a:r>
              <a:rPr lang="en-US" sz="1400" dirty="0">
                <a:solidFill>
                  <a:schemeClr val="tx1"/>
                </a:solidFill>
              </a:rPr>
              <a:t>al. </a:t>
            </a:r>
            <a:r>
              <a:rPr lang="en-US" sz="1400" dirty="0" smtClean="0">
                <a:solidFill>
                  <a:schemeClr val="tx1"/>
                </a:solidFill>
              </a:rPr>
              <a:t>The effect </a:t>
            </a:r>
            <a:r>
              <a:rPr lang="en-US" sz="1400" dirty="0">
                <a:solidFill>
                  <a:schemeClr val="tx1"/>
                </a:solidFill>
              </a:rPr>
              <a:t>of the work environment on future sleep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disturbances: a systematic review. Sleep </a:t>
            </a:r>
            <a:r>
              <a:rPr lang="en-US" sz="1400" dirty="0" smtClean="0">
                <a:solidFill>
                  <a:schemeClr val="tx1"/>
                </a:solidFill>
              </a:rPr>
              <a:t>Med Rev </a:t>
            </a:r>
            <a:r>
              <a:rPr lang="en-US" sz="1400" dirty="0">
                <a:solidFill>
                  <a:schemeClr val="tx1"/>
                </a:solidFill>
              </a:rPr>
              <a:t>2014;23C:10-9.</a:t>
            </a:r>
            <a:endParaRPr lang="da-DK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NFA skabelon DK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NFA skabelon DK</Template>
  <TotalTime>0</TotalTime>
  <Words>3284</Words>
  <Application>Microsoft Office PowerPoint</Application>
  <PresentationFormat>Skærmshow (4:3)</PresentationFormat>
  <Paragraphs>529</Paragraphs>
  <Slides>44</Slides>
  <Notes>35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44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Wingdings</vt:lpstr>
      <vt:lpstr>NFA skabelon DK</vt:lpstr>
      <vt:lpstr>Søvn og helbred  - og et par ord om natarbejde</vt:lpstr>
      <vt:lpstr>Oversigt</vt:lpstr>
      <vt:lpstr>Typisk søvnmønster</vt:lpstr>
      <vt:lpstr>Det gør søvnen ved kroppen</vt:lpstr>
      <vt:lpstr>Normal søvn</vt:lpstr>
      <vt:lpstr>Normal søvn</vt:lpstr>
      <vt:lpstr>Oversigt</vt:lpstr>
      <vt:lpstr>Faktorer, der er forbundet med lav forekomst af søvnforstyrrelser</vt:lpstr>
      <vt:lpstr>Faktorer, der forbundet med høj forekomst of søvnforstyrrelser</vt:lpstr>
      <vt:lpstr>Oversigt</vt:lpstr>
      <vt:lpstr>Søvnmangel</vt:lpstr>
      <vt:lpstr>Søvn efter søvnmangel</vt:lpstr>
      <vt:lpstr>Akkumuleret søvn restriktion og opmærksomhed</vt:lpstr>
      <vt:lpstr>Søvn og forkølelse</vt:lpstr>
      <vt:lpstr>Kort søvn og død</vt:lpstr>
      <vt:lpstr>Lang søvn og død</vt:lpstr>
      <vt:lpstr>Søvn længde og diabetes</vt:lpstr>
      <vt:lpstr>Søvnkvalitet og diabetes</vt:lpstr>
      <vt:lpstr>Kort søvn og hjertekarsygdom</vt:lpstr>
      <vt:lpstr>Tid mellem vagter </vt:lpstr>
      <vt:lpstr>Tid mellem vagter – dansk studie</vt:lpstr>
      <vt:lpstr>Tid mellem to vagter og ulykker – dansk studie</vt:lpstr>
      <vt:lpstr>Oversigt</vt:lpstr>
      <vt:lpstr>Sov godt</vt:lpstr>
      <vt:lpstr>Sov godt</vt:lpstr>
      <vt:lpstr>Oversigt</vt:lpstr>
      <vt:lpstr>Mange oplever akutte effekter af natarbejde</vt:lpstr>
      <vt:lpstr>Langtidseffekter af natarbejde</vt:lpstr>
      <vt:lpstr>Mulige mekanismer ift. sygdom</vt:lpstr>
      <vt:lpstr>Mulig mekanisme: Lys om natten (melatonin)</vt:lpstr>
      <vt:lpstr>Døgnrytmer</vt:lpstr>
      <vt:lpstr>Mulig mekanisme - Døgnrytmeforstyrrelser</vt:lpstr>
      <vt:lpstr>Projekt MIDT OM NATTEN</vt:lpstr>
      <vt:lpstr>Alle deltagere har arbejdet nat på 3 forskellige måder</vt:lpstr>
      <vt:lpstr>Gennemsnitlig søvn</vt:lpstr>
      <vt:lpstr>Antal dage med dårlig søvn?</vt:lpstr>
      <vt:lpstr>Melatonin</vt:lpstr>
      <vt:lpstr>Kortisol</vt:lpstr>
      <vt:lpstr>Testosteron</vt:lpstr>
      <vt:lpstr>De tre målte hormoner tilpasser sig forskelligt til natarbejde</vt:lpstr>
      <vt:lpstr>Nye projekter Faste nattevagter – mekanismer og risiko for ulykker og sygefravær</vt:lpstr>
      <vt:lpstr>Tak for opmærksomheden  Spørgsmål?</vt:lpstr>
      <vt:lpstr>PowerPoint-præsentation</vt:lpstr>
      <vt:lpstr>Nyt projekt om natarbejde og glukose regulering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2018-10-03T11:18:33Z</dcterms:created>
  <dcterms:modified xsi:type="dcterms:W3CDTF">2019-10-22T07:56:40Z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